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6" r:id="rId6"/>
    <p:sldId id="315" r:id="rId7"/>
    <p:sldId id="278" r:id="rId8"/>
    <p:sldId id="279" r:id="rId9"/>
    <p:sldId id="280" r:id="rId10"/>
    <p:sldId id="281" r:id="rId11"/>
    <p:sldId id="282" r:id="rId12"/>
    <p:sldId id="283" r:id="rId13"/>
    <p:sldId id="260" r:id="rId14"/>
    <p:sldId id="311" r:id="rId15"/>
    <p:sldId id="312" r:id="rId16"/>
    <p:sldId id="313" r:id="rId17"/>
    <p:sldId id="314" r:id="rId18"/>
    <p:sldId id="261" r:id="rId19"/>
    <p:sldId id="284" r:id="rId20"/>
    <p:sldId id="285" r:id="rId21"/>
    <p:sldId id="286" r:id="rId22"/>
    <p:sldId id="288" r:id="rId23"/>
    <p:sldId id="287" r:id="rId24"/>
    <p:sldId id="289" r:id="rId25"/>
    <p:sldId id="290" r:id="rId26"/>
    <p:sldId id="316" r:id="rId27"/>
    <p:sldId id="270" r:id="rId28"/>
    <p:sldId id="294" r:id="rId29"/>
    <p:sldId id="295" r:id="rId30"/>
    <p:sldId id="296" r:id="rId31"/>
    <p:sldId id="317" r:id="rId32"/>
    <p:sldId id="277" r:id="rId33"/>
    <p:sldId id="272" r:id="rId34"/>
    <p:sldId id="273" r:id="rId35"/>
    <p:sldId id="274" r:id="rId36"/>
    <p:sldId id="275" r:id="rId37"/>
    <p:sldId id="262" r:id="rId38"/>
    <p:sldId id="293" r:id="rId39"/>
    <p:sldId id="292" r:id="rId40"/>
    <p:sldId id="318" r:id="rId41"/>
    <p:sldId id="266" r:id="rId42"/>
    <p:sldId id="297" r:id="rId43"/>
    <p:sldId id="298" r:id="rId44"/>
    <p:sldId id="299" r:id="rId45"/>
    <p:sldId id="300" r:id="rId46"/>
    <p:sldId id="301" r:id="rId47"/>
    <p:sldId id="302" r:id="rId48"/>
    <p:sldId id="303" r:id="rId49"/>
    <p:sldId id="304" r:id="rId50"/>
    <p:sldId id="267" r:id="rId51"/>
    <p:sldId id="305" r:id="rId52"/>
    <p:sldId id="306" r:id="rId53"/>
    <p:sldId id="308" r:id="rId54"/>
    <p:sldId id="331" r:id="rId55"/>
    <p:sldId id="332" r:id="rId56"/>
    <p:sldId id="309" r:id="rId57"/>
    <p:sldId id="310" r:id="rId58"/>
    <p:sldId id="269" r:id="rId59"/>
    <p:sldId id="319" r:id="rId60"/>
    <p:sldId id="320" r:id="rId61"/>
    <p:sldId id="321" r:id="rId62"/>
    <p:sldId id="333" r:id="rId63"/>
    <p:sldId id="327" r:id="rId64"/>
    <p:sldId id="322" r:id="rId65"/>
    <p:sldId id="323" r:id="rId66"/>
    <p:sldId id="324" r:id="rId67"/>
    <p:sldId id="325" r:id="rId68"/>
    <p:sldId id="326" r:id="rId69"/>
    <p:sldId id="328" r:id="rId70"/>
    <p:sldId id="329" r:id="rId71"/>
    <p:sldId id="330" r:id="rId72"/>
    <p:sldId id="26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ory Slides" id="{BAF91178-E6A9-4D30-9671-66DDD3493468}">
          <p14:sldIdLst>
            <p14:sldId id="256"/>
            <p14:sldId id="257"/>
            <p14:sldId id="258"/>
            <p14:sldId id="259"/>
          </p14:sldIdLst>
        </p14:section>
        <p14:section name="Data Collection" id="{09E9C724-366D-4EC9-92FD-B75E9F982E5C}">
          <p14:sldIdLst>
            <p14:sldId id="276"/>
            <p14:sldId id="315"/>
            <p14:sldId id="278"/>
            <p14:sldId id="279"/>
            <p14:sldId id="280"/>
            <p14:sldId id="281"/>
            <p14:sldId id="282"/>
            <p14:sldId id="283"/>
            <p14:sldId id="260"/>
            <p14:sldId id="311"/>
            <p14:sldId id="312"/>
            <p14:sldId id="313"/>
            <p14:sldId id="314"/>
            <p14:sldId id="261"/>
            <p14:sldId id="284"/>
            <p14:sldId id="285"/>
            <p14:sldId id="286"/>
            <p14:sldId id="288"/>
            <p14:sldId id="287"/>
            <p14:sldId id="289"/>
            <p14:sldId id="290"/>
            <p14:sldId id="316"/>
            <p14:sldId id="270"/>
            <p14:sldId id="294"/>
            <p14:sldId id="295"/>
            <p14:sldId id="296"/>
            <p14:sldId id="317"/>
          </p14:sldIdLst>
        </p14:section>
        <p14:section name="Dashboard" id="{3A9DE889-C991-462F-88B2-2F58B354305E}">
          <p14:sldIdLst>
            <p14:sldId id="277"/>
            <p14:sldId id="272"/>
            <p14:sldId id="273"/>
            <p14:sldId id="274"/>
            <p14:sldId id="275"/>
          </p14:sldIdLst>
        </p14:section>
        <p14:section name="Wrangling" id="{3487FBBC-4C1D-4B88-855E-5562FFAC0934}">
          <p14:sldIdLst>
            <p14:sldId id="262"/>
            <p14:sldId id="293"/>
            <p14:sldId id="292"/>
          </p14:sldIdLst>
        </p14:section>
        <p14:section name="Visualization" id="{10C0399C-7BAE-41CF-8E9D-1E288187A267}">
          <p14:sldIdLst>
            <p14:sldId id="318"/>
            <p14:sldId id="266"/>
            <p14:sldId id="297"/>
            <p14:sldId id="298"/>
            <p14:sldId id="299"/>
            <p14:sldId id="300"/>
            <p14:sldId id="301"/>
            <p14:sldId id="302"/>
            <p14:sldId id="303"/>
            <p14:sldId id="304"/>
            <p14:sldId id="267"/>
            <p14:sldId id="305"/>
            <p14:sldId id="306"/>
            <p14:sldId id="308"/>
            <p14:sldId id="331"/>
            <p14:sldId id="332"/>
            <p14:sldId id="309"/>
            <p14:sldId id="310"/>
          </p14:sldIdLst>
        </p14:section>
        <p14:section name="Prediction" id="{D41ED25E-2E7E-4FB6-B254-63BAB3BB0C50}">
          <p14:sldIdLst>
            <p14:sldId id="269"/>
            <p14:sldId id="319"/>
            <p14:sldId id="320"/>
            <p14:sldId id="321"/>
            <p14:sldId id="333"/>
            <p14:sldId id="327"/>
            <p14:sldId id="322"/>
            <p14:sldId id="323"/>
            <p14:sldId id="324"/>
            <p14:sldId id="325"/>
            <p14:sldId id="326"/>
            <p14:sldId id="328"/>
            <p14:sldId id="329"/>
            <p14:sldId id="330"/>
          </p14:sldIdLst>
        </p14:section>
        <p14:section name="Discussion" id="{C39BF276-B155-408C-AA4E-E396E6913B9C}">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066C-6367-40BD-9415-78E6CBBA39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37AC9D-7DFC-4874-B9E3-5B05259D26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97B503-3CC5-4401-838B-891D6B6A4944}"/>
              </a:ext>
            </a:extLst>
          </p:cNvPr>
          <p:cNvSpPr>
            <a:spLocks noGrp="1"/>
          </p:cNvSpPr>
          <p:nvPr>
            <p:ph type="dt" sz="half" idx="10"/>
          </p:nvPr>
        </p:nvSpPr>
        <p:spPr/>
        <p:txBody>
          <a:bodyPr/>
          <a:lstStyle/>
          <a:p>
            <a:fld id="{9A36245F-A5AB-441D-B3ED-EA2737F2195D}" type="datetimeFigureOut">
              <a:rPr lang="en-US" smtClean="0"/>
              <a:t>10/17/2021</a:t>
            </a:fld>
            <a:endParaRPr lang="en-US"/>
          </a:p>
        </p:txBody>
      </p:sp>
      <p:sp>
        <p:nvSpPr>
          <p:cNvPr id="5" name="Footer Placeholder 4">
            <a:extLst>
              <a:ext uri="{FF2B5EF4-FFF2-40B4-BE49-F238E27FC236}">
                <a16:creationId xmlns:a16="http://schemas.microsoft.com/office/drawing/2014/main" id="{A2D915ED-1790-4BE1-9EE1-17CB3F66F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80854-68FE-4B5B-84E6-6F70064477A5}"/>
              </a:ext>
            </a:extLst>
          </p:cNvPr>
          <p:cNvSpPr>
            <a:spLocks noGrp="1"/>
          </p:cNvSpPr>
          <p:nvPr>
            <p:ph type="sldNum" sz="quarter" idx="12"/>
          </p:nvPr>
        </p:nvSpPr>
        <p:spPr/>
        <p:txBody>
          <a:bodyPr/>
          <a:lstStyle/>
          <a:p>
            <a:fld id="{95AB0A55-1C64-42CB-9413-F3983F953CEA}" type="slidenum">
              <a:rPr lang="en-US" smtClean="0"/>
              <a:t>‹#›</a:t>
            </a:fld>
            <a:endParaRPr lang="en-US"/>
          </a:p>
        </p:txBody>
      </p:sp>
    </p:spTree>
    <p:extLst>
      <p:ext uri="{BB962C8B-B14F-4D97-AF65-F5344CB8AC3E}">
        <p14:creationId xmlns:p14="http://schemas.microsoft.com/office/powerpoint/2010/main" val="3697754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4BE09-0EBF-44BC-957E-FB8135F86E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AB6788-8C57-4B14-AACC-62FC494DDE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FA5CA-3BAC-4152-9C39-D01D4FA7A9E1}"/>
              </a:ext>
            </a:extLst>
          </p:cNvPr>
          <p:cNvSpPr>
            <a:spLocks noGrp="1"/>
          </p:cNvSpPr>
          <p:nvPr>
            <p:ph type="dt" sz="half" idx="10"/>
          </p:nvPr>
        </p:nvSpPr>
        <p:spPr/>
        <p:txBody>
          <a:bodyPr/>
          <a:lstStyle/>
          <a:p>
            <a:fld id="{9A36245F-A5AB-441D-B3ED-EA2737F2195D}" type="datetimeFigureOut">
              <a:rPr lang="en-US" smtClean="0"/>
              <a:t>10/17/2021</a:t>
            </a:fld>
            <a:endParaRPr lang="en-US"/>
          </a:p>
        </p:txBody>
      </p:sp>
      <p:sp>
        <p:nvSpPr>
          <p:cNvPr id="5" name="Footer Placeholder 4">
            <a:extLst>
              <a:ext uri="{FF2B5EF4-FFF2-40B4-BE49-F238E27FC236}">
                <a16:creationId xmlns:a16="http://schemas.microsoft.com/office/drawing/2014/main" id="{9E2FA00D-E594-432F-818D-B85EF898D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C1EF3-2926-44BF-826F-670E432FD9D4}"/>
              </a:ext>
            </a:extLst>
          </p:cNvPr>
          <p:cNvSpPr>
            <a:spLocks noGrp="1"/>
          </p:cNvSpPr>
          <p:nvPr>
            <p:ph type="sldNum" sz="quarter" idx="12"/>
          </p:nvPr>
        </p:nvSpPr>
        <p:spPr/>
        <p:txBody>
          <a:bodyPr/>
          <a:lstStyle/>
          <a:p>
            <a:fld id="{95AB0A55-1C64-42CB-9413-F3983F953CEA}" type="slidenum">
              <a:rPr lang="en-US" smtClean="0"/>
              <a:t>‹#›</a:t>
            </a:fld>
            <a:endParaRPr lang="en-US"/>
          </a:p>
        </p:txBody>
      </p:sp>
    </p:spTree>
    <p:extLst>
      <p:ext uri="{BB962C8B-B14F-4D97-AF65-F5344CB8AC3E}">
        <p14:creationId xmlns:p14="http://schemas.microsoft.com/office/powerpoint/2010/main" val="237217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DCEA7D-C623-4286-94CA-FA390EA605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C73389-D9E9-46B4-98B6-3F1CEA4C69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95F55-597A-4ED3-8A40-54F5F939E0A1}"/>
              </a:ext>
            </a:extLst>
          </p:cNvPr>
          <p:cNvSpPr>
            <a:spLocks noGrp="1"/>
          </p:cNvSpPr>
          <p:nvPr>
            <p:ph type="dt" sz="half" idx="10"/>
          </p:nvPr>
        </p:nvSpPr>
        <p:spPr/>
        <p:txBody>
          <a:bodyPr/>
          <a:lstStyle/>
          <a:p>
            <a:fld id="{9A36245F-A5AB-441D-B3ED-EA2737F2195D}" type="datetimeFigureOut">
              <a:rPr lang="en-US" smtClean="0"/>
              <a:t>10/17/2021</a:t>
            </a:fld>
            <a:endParaRPr lang="en-US"/>
          </a:p>
        </p:txBody>
      </p:sp>
      <p:sp>
        <p:nvSpPr>
          <p:cNvPr id="5" name="Footer Placeholder 4">
            <a:extLst>
              <a:ext uri="{FF2B5EF4-FFF2-40B4-BE49-F238E27FC236}">
                <a16:creationId xmlns:a16="http://schemas.microsoft.com/office/drawing/2014/main" id="{84B1E97A-A09C-4DA0-92CE-8657FAC38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2447E-9DC3-42BE-8FCD-A3F51326154F}"/>
              </a:ext>
            </a:extLst>
          </p:cNvPr>
          <p:cNvSpPr>
            <a:spLocks noGrp="1"/>
          </p:cNvSpPr>
          <p:nvPr>
            <p:ph type="sldNum" sz="quarter" idx="12"/>
          </p:nvPr>
        </p:nvSpPr>
        <p:spPr/>
        <p:txBody>
          <a:bodyPr/>
          <a:lstStyle/>
          <a:p>
            <a:fld id="{95AB0A55-1C64-42CB-9413-F3983F953CEA}" type="slidenum">
              <a:rPr lang="en-US" smtClean="0"/>
              <a:t>‹#›</a:t>
            </a:fld>
            <a:endParaRPr lang="en-US"/>
          </a:p>
        </p:txBody>
      </p:sp>
    </p:spTree>
    <p:extLst>
      <p:ext uri="{BB962C8B-B14F-4D97-AF65-F5344CB8AC3E}">
        <p14:creationId xmlns:p14="http://schemas.microsoft.com/office/powerpoint/2010/main" val="3992348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E07B-964F-45ED-A94E-44C9CE1CA3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CC929D-FED4-4D3E-8E91-A6964F8FD2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0DBFD0-E3A6-49C1-9C3C-45D73D66887E}"/>
              </a:ext>
            </a:extLst>
          </p:cNvPr>
          <p:cNvSpPr>
            <a:spLocks noGrp="1"/>
          </p:cNvSpPr>
          <p:nvPr>
            <p:ph type="dt" sz="half" idx="10"/>
          </p:nvPr>
        </p:nvSpPr>
        <p:spPr/>
        <p:txBody>
          <a:bodyPr/>
          <a:lstStyle/>
          <a:p>
            <a:fld id="{9A36245F-A5AB-441D-B3ED-EA2737F2195D}" type="datetimeFigureOut">
              <a:rPr lang="en-US" smtClean="0"/>
              <a:t>10/17/2021</a:t>
            </a:fld>
            <a:endParaRPr lang="en-US"/>
          </a:p>
        </p:txBody>
      </p:sp>
      <p:sp>
        <p:nvSpPr>
          <p:cNvPr id="5" name="Footer Placeholder 4">
            <a:extLst>
              <a:ext uri="{FF2B5EF4-FFF2-40B4-BE49-F238E27FC236}">
                <a16:creationId xmlns:a16="http://schemas.microsoft.com/office/drawing/2014/main" id="{CF40EA5C-835D-4AA1-86D9-5364AEAFA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A4C79-3680-488D-B97A-C06A4F5D75FD}"/>
              </a:ext>
            </a:extLst>
          </p:cNvPr>
          <p:cNvSpPr>
            <a:spLocks noGrp="1"/>
          </p:cNvSpPr>
          <p:nvPr>
            <p:ph type="sldNum" sz="quarter" idx="12"/>
          </p:nvPr>
        </p:nvSpPr>
        <p:spPr/>
        <p:txBody>
          <a:bodyPr/>
          <a:lstStyle/>
          <a:p>
            <a:fld id="{95AB0A55-1C64-42CB-9413-F3983F953CEA}" type="slidenum">
              <a:rPr lang="en-US" smtClean="0"/>
              <a:t>‹#›</a:t>
            </a:fld>
            <a:endParaRPr lang="en-US"/>
          </a:p>
        </p:txBody>
      </p:sp>
    </p:spTree>
    <p:extLst>
      <p:ext uri="{BB962C8B-B14F-4D97-AF65-F5344CB8AC3E}">
        <p14:creationId xmlns:p14="http://schemas.microsoft.com/office/powerpoint/2010/main" val="3754693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2C069-4C3A-4A5D-A3E8-E0F336A754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A088E9-145A-4304-BD16-8DCBCD6C0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F81DC-6E41-4A15-97ED-34F8262F2195}"/>
              </a:ext>
            </a:extLst>
          </p:cNvPr>
          <p:cNvSpPr>
            <a:spLocks noGrp="1"/>
          </p:cNvSpPr>
          <p:nvPr>
            <p:ph type="dt" sz="half" idx="10"/>
          </p:nvPr>
        </p:nvSpPr>
        <p:spPr/>
        <p:txBody>
          <a:bodyPr/>
          <a:lstStyle/>
          <a:p>
            <a:fld id="{9A36245F-A5AB-441D-B3ED-EA2737F2195D}" type="datetimeFigureOut">
              <a:rPr lang="en-US" smtClean="0"/>
              <a:t>10/17/2021</a:t>
            </a:fld>
            <a:endParaRPr lang="en-US"/>
          </a:p>
        </p:txBody>
      </p:sp>
      <p:sp>
        <p:nvSpPr>
          <p:cNvPr id="5" name="Footer Placeholder 4">
            <a:extLst>
              <a:ext uri="{FF2B5EF4-FFF2-40B4-BE49-F238E27FC236}">
                <a16:creationId xmlns:a16="http://schemas.microsoft.com/office/drawing/2014/main" id="{568CC401-A7D1-48BE-A740-C88C53841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707AA-9DFC-4507-8E1B-8C36B4AA5820}"/>
              </a:ext>
            </a:extLst>
          </p:cNvPr>
          <p:cNvSpPr>
            <a:spLocks noGrp="1"/>
          </p:cNvSpPr>
          <p:nvPr>
            <p:ph type="sldNum" sz="quarter" idx="12"/>
          </p:nvPr>
        </p:nvSpPr>
        <p:spPr/>
        <p:txBody>
          <a:bodyPr/>
          <a:lstStyle/>
          <a:p>
            <a:fld id="{95AB0A55-1C64-42CB-9413-F3983F953CEA}" type="slidenum">
              <a:rPr lang="en-US" smtClean="0"/>
              <a:t>‹#›</a:t>
            </a:fld>
            <a:endParaRPr lang="en-US"/>
          </a:p>
        </p:txBody>
      </p:sp>
    </p:spTree>
    <p:extLst>
      <p:ext uri="{BB962C8B-B14F-4D97-AF65-F5344CB8AC3E}">
        <p14:creationId xmlns:p14="http://schemas.microsoft.com/office/powerpoint/2010/main" val="2641328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436C-695E-4C76-BCF8-F298D6D869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C77857-67B3-4FDB-8A36-696D97A038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74E210-347C-4431-A278-9B83FD8FA1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7E568E-F9BA-46F2-B1A8-A8BCDFB76D7C}"/>
              </a:ext>
            </a:extLst>
          </p:cNvPr>
          <p:cNvSpPr>
            <a:spLocks noGrp="1"/>
          </p:cNvSpPr>
          <p:nvPr>
            <p:ph type="dt" sz="half" idx="10"/>
          </p:nvPr>
        </p:nvSpPr>
        <p:spPr/>
        <p:txBody>
          <a:bodyPr/>
          <a:lstStyle/>
          <a:p>
            <a:fld id="{9A36245F-A5AB-441D-B3ED-EA2737F2195D}" type="datetimeFigureOut">
              <a:rPr lang="en-US" smtClean="0"/>
              <a:t>10/17/2021</a:t>
            </a:fld>
            <a:endParaRPr lang="en-US"/>
          </a:p>
        </p:txBody>
      </p:sp>
      <p:sp>
        <p:nvSpPr>
          <p:cNvPr id="6" name="Footer Placeholder 5">
            <a:extLst>
              <a:ext uri="{FF2B5EF4-FFF2-40B4-BE49-F238E27FC236}">
                <a16:creationId xmlns:a16="http://schemas.microsoft.com/office/drawing/2014/main" id="{39F75283-7E7A-4F2A-941E-FE3479F5B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08AB5-766E-4417-8905-EBA35398E2BF}"/>
              </a:ext>
            </a:extLst>
          </p:cNvPr>
          <p:cNvSpPr>
            <a:spLocks noGrp="1"/>
          </p:cNvSpPr>
          <p:nvPr>
            <p:ph type="sldNum" sz="quarter" idx="12"/>
          </p:nvPr>
        </p:nvSpPr>
        <p:spPr/>
        <p:txBody>
          <a:bodyPr/>
          <a:lstStyle/>
          <a:p>
            <a:fld id="{95AB0A55-1C64-42CB-9413-F3983F953CEA}" type="slidenum">
              <a:rPr lang="en-US" smtClean="0"/>
              <a:t>‹#›</a:t>
            </a:fld>
            <a:endParaRPr lang="en-US"/>
          </a:p>
        </p:txBody>
      </p:sp>
    </p:spTree>
    <p:extLst>
      <p:ext uri="{BB962C8B-B14F-4D97-AF65-F5344CB8AC3E}">
        <p14:creationId xmlns:p14="http://schemas.microsoft.com/office/powerpoint/2010/main" val="321965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DA746-462E-4417-A58F-44A65CB204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35DF82-83CF-4DB7-9A43-7784F807B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143CA9-AC89-450E-A404-6FBCA527C4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7F234F-875B-49E0-9D42-D722E8ADA0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E35FF9-0456-4D0B-B848-579097F60A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4D90D3-B530-41A3-B3DB-7DB09B0A11F9}"/>
              </a:ext>
            </a:extLst>
          </p:cNvPr>
          <p:cNvSpPr>
            <a:spLocks noGrp="1"/>
          </p:cNvSpPr>
          <p:nvPr>
            <p:ph type="dt" sz="half" idx="10"/>
          </p:nvPr>
        </p:nvSpPr>
        <p:spPr/>
        <p:txBody>
          <a:bodyPr/>
          <a:lstStyle/>
          <a:p>
            <a:fld id="{9A36245F-A5AB-441D-B3ED-EA2737F2195D}" type="datetimeFigureOut">
              <a:rPr lang="en-US" smtClean="0"/>
              <a:t>10/17/2021</a:t>
            </a:fld>
            <a:endParaRPr lang="en-US"/>
          </a:p>
        </p:txBody>
      </p:sp>
      <p:sp>
        <p:nvSpPr>
          <p:cNvPr id="8" name="Footer Placeholder 7">
            <a:extLst>
              <a:ext uri="{FF2B5EF4-FFF2-40B4-BE49-F238E27FC236}">
                <a16:creationId xmlns:a16="http://schemas.microsoft.com/office/drawing/2014/main" id="{0AD96C0A-BB68-499B-9F41-398C59DE4E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DC1F2E-0AB2-48FF-9060-91063D4B7055}"/>
              </a:ext>
            </a:extLst>
          </p:cNvPr>
          <p:cNvSpPr>
            <a:spLocks noGrp="1"/>
          </p:cNvSpPr>
          <p:nvPr>
            <p:ph type="sldNum" sz="quarter" idx="12"/>
          </p:nvPr>
        </p:nvSpPr>
        <p:spPr/>
        <p:txBody>
          <a:bodyPr/>
          <a:lstStyle/>
          <a:p>
            <a:fld id="{95AB0A55-1C64-42CB-9413-F3983F953CEA}" type="slidenum">
              <a:rPr lang="en-US" smtClean="0"/>
              <a:t>‹#›</a:t>
            </a:fld>
            <a:endParaRPr lang="en-US"/>
          </a:p>
        </p:txBody>
      </p:sp>
    </p:spTree>
    <p:extLst>
      <p:ext uri="{BB962C8B-B14F-4D97-AF65-F5344CB8AC3E}">
        <p14:creationId xmlns:p14="http://schemas.microsoft.com/office/powerpoint/2010/main" val="1739143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4B9A-E537-4056-9474-756C842A53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CCE517-DEE1-42AB-8BF8-C077B251C02D}"/>
              </a:ext>
            </a:extLst>
          </p:cNvPr>
          <p:cNvSpPr>
            <a:spLocks noGrp="1"/>
          </p:cNvSpPr>
          <p:nvPr>
            <p:ph type="dt" sz="half" idx="10"/>
          </p:nvPr>
        </p:nvSpPr>
        <p:spPr/>
        <p:txBody>
          <a:bodyPr/>
          <a:lstStyle/>
          <a:p>
            <a:fld id="{9A36245F-A5AB-441D-B3ED-EA2737F2195D}" type="datetimeFigureOut">
              <a:rPr lang="en-US" smtClean="0"/>
              <a:t>10/17/2021</a:t>
            </a:fld>
            <a:endParaRPr lang="en-US"/>
          </a:p>
        </p:txBody>
      </p:sp>
      <p:sp>
        <p:nvSpPr>
          <p:cNvPr id="4" name="Footer Placeholder 3">
            <a:extLst>
              <a:ext uri="{FF2B5EF4-FFF2-40B4-BE49-F238E27FC236}">
                <a16:creationId xmlns:a16="http://schemas.microsoft.com/office/drawing/2014/main" id="{2FD94B82-01F2-43BE-9F15-CBF287DFC8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6CFE54-6E40-4ED8-AE03-88D0F2646271}"/>
              </a:ext>
            </a:extLst>
          </p:cNvPr>
          <p:cNvSpPr>
            <a:spLocks noGrp="1"/>
          </p:cNvSpPr>
          <p:nvPr>
            <p:ph type="sldNum" sz="quarter" idx="12"/>
          </p:nvPr>
        </p:nvSpPr>
        <p:spPr/>
        <p:txBody>
          <a:bodyPr/>
          <a:lstStyle/>
          <a:p>
            <a:fld id="{95AB0A55-1C64-42CB-9413-F3983F953CEA}" type="slidenum">
              <a:rPr lang="en-US" smtClean="0"/>
              <a:t>‹#›</a:t>
            </a:fld>
            <a:endParaRPr lang="en-US"/>
          </a:p>
        </p:txBody>
      </p:sp>
    </p:spTree>
    <p:extLst>
      <p:ext uri="{BB962C8B-B14F-4D97-AF65-F5344CB8AC3E}">
        <p14:creationId xmlns:p14="http://schemas.microsoft.com/office/powerpoint/2010/main" val="882660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EE85EC-A63A-4F97-8C10-BB416D8CD9E3}"/>
              </a:ext>
            </a:extLst>
          </p:cNvPr>
          <p:cNvSpPr>
            <a:spLocks noGrp="1"/>
          </p:cNvSpPr>
          <p:nvPr>
            <p:ph type="dt" sz="half" idx="10"/>
          </p:nvPr>
        </p:nvSpPr>
        <p:spPr/>
        <p:txBody>
          <a:bodyPr/>
          <a:lstStyle/>
          <a:p>
            <a:fld id="{9A36245F-A5AB-441D-B3ED-EA2737F2195D}" type="datetimeFigureOut">
              <a:rPr lang="en-US" smtClean="0"/>
              <a:t>10/17/2021</a:t>
            </a:fld>
            <a:endParaRPr lang="en-US"/>
          </a:p>
        </p:txBody>
      </p:sp>
      <p:sp>
        <p:nvSpPr>
          <p:cNvPr id="3" name="Footer Placeholder 2">
            <a:extLst>
              <a:ext uri="{FF2B5EF4-FFF2-40B4-BE49-F238E27FC236}">
                <a16:creationId xmlns:a16="http://schemas.microsoft.com/office/drawing/2014/main" id="{1CF46A62-1168-42E0-90D0-2389FDE05A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6BCF5C-2559-40F2-9834-872B952FE2DC}"/>
              </a:ext>
            </a:extLst>
          </p:cNvPr>
          <p:cNvSpPr>
            <a:spLocks noGrp="1"/>
          </p:cNvSpPr>
          <p:nvPr>
            <p:ph type="sldNum" sz="quarter" idx="12"/>
          </p:nvPr>
        </p:nvSpPr>
        <p:spPr/>
        <p:txBody>
          <a:bodyPr/>
          <a:lstStyle/>
          <a:p>
            <a:fld id="{95AB0A55-1C64-42CB-9413-F3983F953CEA}" type="slidenum">
              <a:rPr lang="en-US" smtClean="0"/>
              <a:t>‹#›</a:t>
            </a:fld>
            <a:endParaRPr lang="en-US"/>
          </a:p>
        </p:txBody>
      </p:sp>
    </p:spTree>
    <p:extLst>
      <p:ext uri="{BB962C8B-B14F-4D97-AF65-F5344CB8AC3E}">
        <p14:creationId xmlns:p14="http://schemas.microsoft.com/office/powerpoint/2010/main" val="1409938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1A1F-DDAE-4258-96A4-22DDD6CE9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E669B5-D757-43E7-831C-29EE04526E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01313A-FE2F-4EFD-9CF8-E9BF9F5B3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B4722-33B0-4D30-A05A-9B64B264484A}"/>
              </a:ext>
            </a:extLst>
          </p:cNvPr>
          <p:cNvSpPr>
            <a:spLocks noGrp="1"/>
          </p:cNvSpPr>
          <p:nvPr>
            <p:ph type="dt" sz="half" idx="10"/>
          </p:nvPr>
        </p:nvSpPr>
        <p:spPr/>
        <p:txBody>
          <a:bodyPr/>
          <a:lstStyle/>
          <a:p>
            <a:fld id="{9A36245F-A5AB-441D-B3ED-EA2737F2195D}" type="datetimeFigureOut">
              <a:rPr lang="en-US" smtClean="0"/>
              <a:t>10/17/2021</a:t>
            </a:fld>
            <a:endParaRPr lang="en-US"/>
          </a:p>
        </p:txBody>
      </p:sp>
      <p:sp>
        <p:nvSpPr>
          <p:cNvPr id="6" name="Footer Placeholder 5">
            <a:extLst>
              <a:ext uri="{FF2B5EF4-FFF2-40B4-BE49-F238E27FC236}">
                <a16:creationId xmlns:a16="http://schemas.microsoft.com/office/drawing/2014/main" id="{AAB60F5D-D4A4-4826-AEA1-DD3FEBBA3C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07A1D-0334-4F4C-A3F8-4E16E1A92361}"/>
              </a:ext>
            </a:extLst>
          </p:cNvPr>
          <p:cNvSpPr>
            <a:spLocks noGrp="1"/>
          </p:cNvSpPr>
          <p:nvPr>
            <p:ph type="sldNum" sz="quarter" idx="12"/>
          </p:nvPr>
        </p:nvSpPr>
        <p:spPr/>
        <p:txBody>
          <a:bodyPr/>
          <a:lstStyle/>
          <a:p>
            <a:fld id="{95AB0A55-1C64-42CB-9413-F3983F953CEA}" type="slidenum">
              <a:rPr lang="en-US" smtClean="0"/>
              <a:t>‹#›</a:t>
            </a:fld>
            <a:endParaRPr lang="en-US"/>
          </a:p>
        </p:txBody>
      </p:sp>
    </p:spTree>
    <p:extLst>
      <p:ext uri="{BB962C8B-B14F-4D97-AF65-F5344CB8AC3E}">
        <p14:creationId xmlns:p14="http://schemas.microsoft.com/office/powerpoint/2010/main" val="1370331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827BB-11B6-470F-9F88-70DF34FC85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08716F-49CD-434F-8462-9D858F75BF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F1A4DE-E30E-4AAA-8A8F-359D204946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0B4CFC-41CF-4B2F-B5EC-E88E29571F1F}"/>
              </a:ext>
            </a:extLst>
          </p:cNvPr>
          <p:cNvSpPr>
            <a:spLocks noGrp="1"/>
          </p:cNvSpPr>
          <p:nvPr>
            <p:ph type="dt" sz="half" idx="10"/>
          </p:nvPr>
        </p:nvSpPr>
        <p:spPr/>
        <p:txBody>
          <a:bodyPr/>
          <a:lstStyle/>
          <a:p>
            <a:fld id="{9A36245F-A5AB-441D-B3ED-EA2737F2195D}" type="datetimeFigureOut">
              <a:rPr lang="en-US" smtClean="0"/>
              <a:t>10/17/2021</a:t>
            </a:fld>
            <a:endParaRPr lang="en-US"/>
          </a:p>
        </p:txBody>
      </p:sp>
      <p:sp>
        <p:nvSpPr>
          <p:cNvPr id="6" name="Footer Placeholder 5">
            <a:extLst>
              <a:ext uri="{FF2B5EF4-FFF2-40B4-BE49-F238E27FC236}">
                <a16:creationId xmlns:a16="http://schemas.microsoft.com/office/drawing/2014/main" id="{7CCB19E9-DE38-413C-B64E-DF0E770EE9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C63A1-B47B-4A93-909D-A10076F4BCD4}"/>
              </a:ext>
            </a:extLst>
          </p:cNvPr>
          <p:cNvSpPr>
            <a:spLocks noGrp="1"/>
          </p:cNvSpPr>
          <p:nvPr>
            <p:ph type="sldNum" sz="quarter" idx="12"/>
          </p:nvPr>
        </p:nvSpPr>
        <p:spPr/>
        <p:txBody>
          <a:bodyPr/>
          <a:lstStyle/>
          <a:p>
            <a:fld id="{95AB0A55-1C64-42CB-9413-F3983F953CEA}" type="slidenum">
              <a:rPr lang="en-US" smtClean="0"/>
              <a:t>‹#›</a:t>
            </a:fld>
            <a:endParaRPr lang="en-US"/>
          </a:p>
        </p:txBody>
      </p:sp>
    </p:spTree>
    <p:extLst>
      <p:ext uri="{BB962C8B-B14F-4D97-AF65-F5344CB8AC3E}">
        <p14:creationId xmlns:p14="http://schemas.microsoft.com/office/powerpoint/2010/main" val="142699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44CAC-D526-4ECA-871A-E316318BA2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30C87D-041C-4D89-8310-A122591816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8E657-9789-4F52-86E9-7E3694FA26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36245F-A5AB-441D-B3ED-EA2737F2195D}" type="datetimeFigureOut">
              <a:rPr lang="en-US" smtClean="0"/>
              <a:t>10/17/2021</a:t>
            </a:fld>
            <a:endParaRPr lang="en-US"/>
          </a:p>
        </p:txBody>
      </p:sp>
      <p:sp>
        <p:nvSpPr>
          <p:cNvPr id="5" name="Footer Placeholder 4">
            <a:extLst>
              <a:ext uri="{FF2B5EF4-FFF2-40B4-BE49-F238E27FC236}">
                <a16:creationId xmlns:a16="http://schemas.microsoft.com/office/drawing/2014/main" id="{2E45D9CD-34D4-40CE-973A-4D2E709B59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9743C8-6A0B-42F8-99A9-1AFDD50D9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B0A55-1C64-42CB-9413-F3983F953CEA}" type="slidenum">
              <a:rPr lang="en-US" smtClean="0"/>
              <a:t>‹#›</a:t>
            </a:fld>
            <a:endParaRPr lang="en-US"/>
          </a:p>
        </p:txBody>
      </p:sp>
    </p:spTree>
    <p:extLst>
      <p:ext uri="{BB962C8B-B14F-4D97-AF65-F5344CB8AC3E}">
        <p14:creationId xmlns:p14="http://schemas.microsoft.com/office/powerpoint/2010/main" val="1977287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mailto:email@goes.here"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askanesthetician.wordpress.com/tag/esthetician" TargetMode="External"/><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465F587C-DCB0-490B-8DC5-31A850C707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4510F-13DB-49F9-A2AE-96DB5C5D207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Taking Off (and Landing) with SpaceX: An Exploratory Data Analysis of SpaceX Launch Trends</a:t>
            </a:r>
          </a:p>
        </p:txBody>
      </p:sp>
      <p:sp>
        <p:nvSpPr>
          <p:cNvPr id="3" name="Subtitle 2">
            <a:extLst>
              <a:ext uri="{FF2B5EF4-FFF2-40B4-BE49-F238E27FC236}">
                <a16:creationId xmlns:a16="http://schemas.microsoft.com/office/drawing/2014/main" id="{02183FF8-DF71-4B28-90DD-694C96198192}"/>
              </a:ext>
            </a:extLst>
          </p:cNvPr>
          <p:cNvSpPr>
            <a:spLocks noGrp="1"/>
          </p:cNvSpPr>
          <p:nvPr>
            <p:ph type="subTitle" idx="1"/>
          </p:nvPr>
        </p:nvSpPr>
        <p:spPr>
          <a:xfrm>
            <a:off x="1100051" y="4072043"/>
            <a:ext cx="10058400" cy="1604857"/>
          </a:xfrm>
          <a:effectLst>
            <a:outerShdw blurRad="50800" dist="38100" dir="2700000" algn="tl" rotWithShape="0">
              <a:prstClr val="black">
                <a:alpha val="40000"/>
              </a:prstClr>
            </a:outerShdw>
          </a:effectLst>
        </p:spPr>
        <p:txBody>
          <a:bodyPr>
            <a:normAutofit fontScale="92500" lnSpcReduction="20000"/>
          </a:bodyPr>
          <a:lstStyle/>
          <a:p>
            <a:r>
              <a:rPr lang="en-US" sz="2200" dirty="0">
                <a:solidFill>
                  <a:srgbClr val="FFFFFF"/>
                </a:solidFill>
              </a:rPr>
              <a:t>Presented by: That’s my name</a:t>
            </a:r>
          </a:p>
          <a:p>
            <a:r>
              <a:rPr lang="en-US" sz="2200" dirty="0">
                <a:solidFill>
                  <a:srgbClr val="FFFFFF"/>
                </a:solidFill>
              </a:rPr>
              <a:t>Date of Presentation: I think it’s today?</a:t>
            </a:r>
          </a:p>
          <a:p>
            <a:r>
              <a:rPr lang="en-US" sz="2200" dirty="0">
                <a:solidFill>
                  <a:srgbClr val="FFFFFF"/>
                </a:solidFill>
              </a:rPr>
              <a:t>You can contact the presenter: </a:t>
            </a:r>
            <a:r>
              <a:rPr lang="en-US" sz="2200" dirty="0" err="1">
                <a:solidFill>
                  <a:srgbClr val="FFFFFF"/>
                </a:solidFill>
                <a:hlinkClick r:id="rId5"/>
              </a:rPr>
              <a:t>email@goes.here</a:t>
            </a:r>
            <a:endParaRPr lang="en-US" sz="2200" dirty="0">
              <a:solidFill>
                <a:srgbClr val="FFFFFF"/>
              </a:solidFill>
            </a:endParaRPr>
          </a:p>
          <a:p>
            <a:r>
              <a:rPr lang="en-US" sz="2200" dirty="0">
                <a:solidFill>
                  <a:srgbClr val="FFFFFF"/>
                </a:solidFill>
              </a:rPr>
              <a:t>Link to data on </a:t>
            </a:r>
            <a:r>
              <a:rPr lang="en-US" sz="2200" dirty="0" err="1">
                <a:solidFill>
                  <a:srgbClr val="FFFFFF"/>
                </a:solidFill>
              </a:rPr>
              <a:t>Github:https</a:t>
            </a:r>
            <a:r>
              <a:rPr lang="en-US" sz="2200" dirty="0">
                <a:solidFill>
                  <a:srgbClr val="FFFFFF"/>
                </a:solidFill>
              </a:rPr>
              <a:t>://github.com/NoelEvan321/</a:t>
            </a:r>
            <a:r>
              <a:rPr lang="en-US" sz="2200" dirty="0" err="1">
                <a:solidFill>
                  <a:srgbClr val="FFFFFF"/>
                </a:solidFill>
              </a:rPr>
              <a:t>Coursera_Capstone_SpaceX</a:t>
            </a:r>
            <a:r>
              <a:rPr lang="en-US" sz="2200">
                <a:solidFill>
                  <a:srgbClr val="FFFFFF"/>
                </a:solidFill>
              </a:rPr>
              <a:t>/tree/master</a:t>
            </a:r>
            <a:endParaRPr lang="en-US" sz="2200" dirty="0">
              <a:solidFill>
                <a:srgbClr val="FFFFFF"/>
              </a:solidFill>
            </a:endParaRPr>
          </a:p>
          <a:p>
            <a:endParaRPr lang="en-US" sz="2200" dirty="0">
              <a:solidFill>
                <a:srgbClr val="FFFFFF"/>
              </a:solidFill>
            </a:endParaRPr>
          </a:p>
        </p:txBody>
      </p:sp>
    </p:spTree>
    <p:extLst>
      <p:ext uri="{BB962C8B-B14F-4D97-AF65-F5344CB8AC3E}">
        <p14:creationId xmlns:p14="http://schemas.microsoft.com/office/powerpoint/2010/main" val="170150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772499-C6E8-439E-A416-CDC357F7736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Building DF</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6100EF45-8D6A-4F75-96B3-A82D699AA7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870433"/>
            <a:ext cx="11496821" cy="3276593"/>
          </a:xfrm>
          <a:prstGeom prst="rect">
            <a:avLst/>
          </a:prstGeom>
        </p:spPr>
      </p:pic>
    </p:spTree>
    <p:extLst>
      <p:ext uri="{BB962C8B-B14F-4D97-AF65-F5344CB8AC3E}">
        <p14:creationId xmlns:p14="http://schemas.microsoft.com/office/powerpoint/2010/main" val="2494822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DD2D6A-D272-4150-B970-C547C5E2E6BE}"/>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mj-lt"/>
                <a:ea typeface="+mj-ea"/>
                <a:cs typeface="+mj-cs"/>
              </a:rPr>
              <a:t>Inserting the Data</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FCB7914-1013-40F1-8FE7-2C8AFF469E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726" y="2426818"/>
            <a:ext cx="4675598" cy="3997637"/>
          </a:xfrm>
          <a:prstGeom prst="rect">
            <a:avLst/>
          </a:prstGeom>
        </p:spPr>
      </p:pic>
      <p:cxnSp>
        <p:nvCxnSpPr>
          <p:cNvPr id="25" name="Straight Connector 2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67B1DB0-F95D-4DCB-8BAB-A8DB922D2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938899"/>
            <a:ext cx="5455917" cy="2973474"/>
          </a:xfrm>
          <a:prstGeom prst="rect">
            <a:avLst/>
          </a:prstGeom>
        </p:spPr>
      </p:pic>
    </p:spTree>
    <p:extLst>
      <p:ext uri="{BB962C8B-B14F-4D97-AF65-F5344CB8AC3E}">
        <p14:creationId xmlns:p14="http://schemas.microsoft.com/office/powerpoint/2010/main" val="174155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14040B-9B67-4D96-8D4E-4B7547AEDFB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Dropping the Nulls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8446B49D-2692-4576-AAD8-8D0B686789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611" y="2426818"/>
            <a:ext cx="3527829"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2110262-A92C-48F1-B071-62054FDDF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991" y="2426818"/>
            <a:ext cx="3776081" cy="3997637"/>
          </a:xfrm>
          <a:prstGeom prst="rect">
            <a:avLst/>
          </a:prstGeom>
        </p:spPr>
      </p:pic>
    </p:spTree>
    <p:extLst>
      <p:ext uri="{BB962C8B-B14F-4D97-AF65-F5344CB8AC3E}">
        <p14:creationId xmlns:p14="http://schemas.microsoft.com/office/powerpoint/2010/main" val="310823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F4288E-6998-46C8-B80C-F8B2A1EDD498}"/>
              </a:ext>
            </a:extLst>
          </p:cNvPr>
          <p:cNvSpPr>
            <a:spLocks noGrp="1"/>
          </p:cNvSpPr>
          <p:nvPr>
            <p:ph type="title"/>
          </p:nvPr>
        </p:nvSpPr>
        <p:spPr>
          <a:xfrm>
            <a:off x="804672" y="640080"/>
            <a:ext cx="3282696" cy="5257800"/>
          </a:xfrm>
        </p:spPr>
        <p:txBody>
          <a:bodyPr>
            <a:normAutofit/>
          </a:bodyPr>
          <a:lstStyle/>
          <a:p>
            <a:r>
              <a:rPr lang="en-US">
                <a:solidFill>
                  <a:schemeClr val="bg1"/>
                </a:solidFill>
              </a:rPr>
              <a:t>Data Collection with Pandas</a:t>
            </a:r>
          </a:p>
        </p:txBody>
      </p:sp>
      <p:sp>
        <p:nvSpPr>
          <p:cNvPr id="3" name="Content Placeholder 2">
            <a:extLst>
              <a:ext uri="{FF2B5EF4-FFF2-40B4-BE49-F238E27FC236}">
                <a16:creationId xmlns:a16="http://schemas.microsoft.com/office/drawing/2014/main" id="{CDF8284E-088B-4540-BB5F-E98806C073EA}"/>
              </a:ext>
            </a:extLst>
          </p:cNvPr>
          <p:cNvSpPr>
            <a:spLocks noGrp="1"/>
          </p:cNvSpPr>
          <p:nvPr>
            <p:ph idx="1"/>
          </p:nvPr>
        </p:nvSpPr>
        <p:spPr>
          <a:xfrm>
            <a:off x="5358384" y="640081"/>
            <a:ext cx="6024654" cy="5257800"/>
          </a:xfrm>
        </p:spPr>
        <p:txBody>
          <a:bodyPr anchor="ctr">
            <a:normAutofit/>
          </a:bodyPr>
          <a:lstStyle/>
          <a:p>
            <a:pPr marL="0" indent="0">
              <a:buNone/>
            </a:pPr>
            <a:r>
              <a:rPr lang="en-US" sz="2400"/>
              <a:t>In slide 7 we can see the functions defined to pull data from a pre-existing data frame. We use the data frame, ‘data’, to pull information for attributes, ‘rocket’, ‘launchpads’, ‘payloads’, and ‘cores’</a:t>
            </a:r>
          </a:p>
        </p:txBody>
      </p:sp>
    </p:spTree>
    <p:extLst>
      <p:ext uri="{BB962C8B-B14F-4D97-AF65-F5344CB8AC3E}">
        <p14:creationId xmlns:p14="http://schemas.microsoft.com/office/powerpoint/2010/main" val="964761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410E99-89EA-4F46-880C-72E09F2D255D}"/>
              </a:ext>
            </a:extLst>
          </p:cNvPr>
          <p:cNvSpPr>
            <a:spLocks noGrp="1"/>
          </p:cNvSpPr>
          <p:nvPr>
            <p:ph type="title"/>
          </p:nvPr>
        </p:nvSpPr>
        <p:spPr>
          <a:xfrm>
            <a:off x="804672" y="640080"/>
            <a:ext cx="3282696" cy="5257800"/>
          </a:xfrm>
        </p:spPr>
        <p:txBody>
          <a:bodyPr>
            <a:normAutofit/>
          </a:bodyPr>
          <a:lstStyle/>
          <a:p>
            <a:r>
              <a:rPr lang="en-US">
                <a:solidFill>
                  <a:schemeClr val="bg1"/>
                </a:solidFill>
              </a:rPr>
              <a:t>Obtained a JSON using Request</a:t>
            </a:r>
          </a:p>
        </p:txBody>
      </p:sp>
      <p:sp>
        <p:nvSpPr>
          <p:cNvPr id="3" name="Content Placeholder 2">
            <a:extLst>
              <a:ext uri="{FF2B5EF4-FFF2-40B4-BE49-F238E27FC236}">
                <a16:creationId xmlns:a16="http://schemas.microsoft.com/office/drawing/2014/main" id="{2C2F4CD3-10FF-4DE2-8E9C-AD56D930B29D}"/>
              </a:ext>
            </a:extLst>
          </p:cNvPr>
          <p:cNvSpPr>
            <a:spLocks noGrp="1"/>
          </p:cNvSpPr>
          <p:nvPr>
            <p:ph idx="1"/>
          </p:nvPr>
        </p:nvSpPr>
        <p:spPr>
          <a:xfrm>
            <a:off x="5358384" y="640081"/>
            <a:ext cx="6024654" cy="5257800"/>
          </a:xfrm>
        </p:spPr>
        <p:txBody>
          <a:bodyPr anchor="ctr">
            <a:normAutofit/>
          </a:bodyPr>
          <a:lstStyle/>
          <a:p>
            <a:r>
              <a:rPr lang="en-US" sz="2400"/>
              <a:t>After our functions have been defined we can request our target URL. We can then normalize our request response to go from JSON to DataFrame. The DataFrame will be named ‘data’. </a:t>
            </a:r>
          </a:p>
        </p:txBody>
      </p:sp>
    </p:spTree>
    <p:extLst>
      <p:ext uri="{BB962C8B-B14F-4D97-AF65-F5344CB8AC3E}">
        <p14:creationId xmlns:p14="http://schemas.microsoft.com/office/powerpoint/2010/main" val="1857677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619F1B-EADA-46FA-94F5-577B41388D4F}"/>
              </a:ext>
            </a:extLst>
          </p:cNvPr>
          <p:cNvSpPr>
            <a:spLocks noGrp="1"/>
          </p:cNvSpPr>
          <p:nvPr>
            <p:ph type="title"/>
          </p:nvPr>
        </p:nvSpPr>
        <p:spPr>
          <a:xfrm>
            <a:off x="804672" y="640080"/>
            <a:ext cx="3282696" cy="5257800"/>
          </a:xfrm>
        </p:spPr>
        <p:txBody>
          <a:bodyPr>
            <a:normAutofit/>
          </a:bodyPr>
          <a:lstStyle/>
          <a:p>
            <a:r>
              <a:rPr lang="en-US">
                <a:solidFill>
                  <a:schemeClr val="bg1"/>
                </a:solidFill>
              </a:rPr>
              <a:t>Built and Cleaned our new DF</a:t>
            </a:r>
          </a:p>
        </p:txBody>
      </p:sp>
      <p:sp>
        <p:nvSpPr>
          <p:cNvPr id="3" name="Content Placeholder 2">
            <a:extLst>
              <a:ext uri="{FF2B5EF4-FFF2-40B4-BE49-F238E27FC236}">
                <a16:creationId xmlns:a16="http://schemas.microsoft.com/office/drawing/2014/main" id="{31799B44-B150-4728-B13F-4BF4B2C432C6}"/>
              </a:ext>
            </a:extLst>
          </p:cNvPr>
          <p:cNvSpPr>
            <a:spLocks noGrp="1"/>
          </p:cNvSpPr>
          <p:nvPr>
            <p:ph idx="1"/>
          </p:nvPr>
        </p:nvSpPr>
        <p:spPr>
          <a:xfrm>
            <a:off x="5358384" y="640081"/>
            <a:ext cx="6024654" cy="5257800"/>
          </a:xfrm>
        </p:spPr>
        <p:txBody>
          <a:bodyPr anchor="ctr">
            <a:normAutofit/>
          </a:bodyPr>
          <a:lstStyle/>
          <a:p>
            <a:r>
              <a:rPr lang="en-US" sz="2400"/>
              <a:t>Next, we can build our new data frame from the existing df ‘data’.</a:t>
            </a:r>
          </a:p>
          <a:p>
            <a:r>
              <a:rPr lang="en-US" sz="2400"/>
              <a:t>We then can clean our columns ‘cores’ and payloads to include single values. Since the new values are still lists we store the first value in the single-value list.</a:t>
            </a:r>
          </a:p>
          <a:p>
            <a:r>
              <a:rPr lang="en-US" sz="2400"/>
              <a:t>Finally, we can convert the dates in ‘date-UTC’ to datetime.</a:t>
            </a:r>
          </a:p>
          <a:p>
            <a:pPr marL="0" indent="0">
              <a:buNone/>
            </a:pPr>
            <a:endParaRPr lang="en-US" sz="2400"/>
          </a:p>
        </p:txBody>
      </p:sp>
    </p:spTree>
    <p:extLst>
      <p:ext uri="{BB962C8B-B14F-4D97-AF65-F5344CB8AC3E}">
        <p14:creationId xmlns:p14="http://schemas.microsoft.com/office/powerpoint/2010/main" val="250375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528594-7E17-4427-AAD5-52D68DC64F52}"/>
              </a:ext>
            </a:extLst>
          </p:cNvPr>
          <p:cNvSpPr>
            <a:spLocks noGrp="1"/>
          </p:cNvSpPr>
          <p:nvPr>
            <p:ph type="title"/>
          </p:nvPr>
        </p:nvSpPr>
        <p:spPr>
          <a:xfrm>
            <a:off x="804672" y="640080"/>
            <a:ext cx="3282696" cy="5257800"/>
          </a:xfrm>
        </p:spPr>
        <p:txBody>
          <a:bodyPr>
            <a:normAutofit/>
          </a:bodyPr>
          <a:lstStyle/>
          <a:p>
            <a:r>
              <a:rPr lang="en-US">
                <a:solidFill>
                  <a:schemeClr val="bg1"/>
                </a:solidFill>
              </a:rPr>
              <a:t>Applied the Functions</a:t>
            </a:r>
          </a:p>
        </p:txBody>
      </p:sp>
      <p:sp>
        <p:nvSpPr>
          <p:cNvPr id="3" name="Content Placeholder 2">
            <a:extLst>
              <a:ext uri="{FF2B5EF4-FFF2-40B4-BE49-F238E27FC236}">
                <a16:creationId xmlns:a16="http://schemas.microsoft.com/office/drawing/2014/main" id="{96C796B7-61F3-4A71-985F-B9DC25922CF3}"/>
              </a:ext>
            </a:extLst>
          </p:cNvPr>
          <p:cNvSpPr>
            <a:spLocks noGrp="1"/>
          </p:cNvSpPr>
          <p:nvPr>
            <p:ph idx="1"/>
          </p:nvPr>
        </p:nvSpPr>
        <p:spPr>
          <a:xfrm>
            <a:off x="5358384" y="640081"/>
            <a:ext cx="6024654" cy="5257800"/>
          </a:xfrm>
        </p:spPr>
        <p:txBody>
          <a:bodyPr anchor="ctr">
            <a:normAutofit/>
          </a:bodyPr>
          <a:lstStyle/>
          <a:p>
            <a:r>
              <a:rPr lang="en-US" sz="2400"/>
              <a:t>After we have defined our functions and cleaned existing data, we can run the functions and store the previously mentioned columns into a new data frame named ‘df’.</a:t>
            </a:r>
          </a:p>
          <a:p>
            <a:pPr marL="0" indent="0">
              <a:buNone/>
            </a:pPr>
            <a:endParaRPr lang="en-US" sz="2400"/>
          </a:p>
        </p:txBody>
      </p:sp>
    </p:spTree>
    <p:extLst>
      <p:ext uri="{BB962C8B-B14F-4D97-AF65-F5344CB8AC3E}">
        <p14:creationId xmlns:p14="http://schemas.microsoft.com/office/powerpoint/2010/main" val="247490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F4F63F-EC12-4590-8949-BECFAD6C2B87}"/>
              </a:ext>
            </a:extLst>
          </p:cNvPr>
          <p:cNvSpPr>
            <a:spLocks noGrp="1"/>
          </p:cNvSpPr>
          <p:nvPr>
            <p:ph type="title"/>
          </p:nvPr>
        </p:nvSpPr>
        <p:spPr>
          <a:xfrm>
            <a:off x="804672" y="640080"/>
            <a:ext cx="3282696" cy="5257800"/>
          </a:xfrm>
        </p:spPr>
        <p:txBody>
          <a:bodyPr>
            <a:normAutofit/>
          </a:bodyPr>
          <a:lstStyle/>
          <a:p>
            <a:r>
              <a:rPr lang="en-US">
                <a:solidFill>
                  <a:schemeClr val="bg1"/>
                </a:solidFill>
              </a:rPr>
              <a:t>Dropped Nulls and Stored the DF</a:t>
            </a:r>
          </a:p>
        </p:txBody>
      </p:sp>
      <p:sp>
        <p:nvSpPr>
          <p:cNvPr id="3" name="Content Placeholder 2">
            <a:extLst>
              <a:ext uri="{FF2B5EF4-FFF2-40B4-BE49-F238E27FC236}">
                <a16:creationId xmlns:a16="http://schemas.microsoft.com/office/drawing/2014/main" id="{05CAFC92-1551-40E9-807C-8FB2BFB5B256}"/>
              </a:ext>
            </a:extLst>
          </p:cNvPr>
          <p:cNvSpPr>
            <a:spLocks noGrp="1"/>
          </p:cNvSpPr>
          <p:nvPr>
            <p:ph idx="1"/>
          </p:nvPr>
        </p:nvSpPr>
        <p:spPr>
          <a:xfrm>
            <a:off x="5358384" y="640081"/>
            <a:ext cx="6024654" cy="5257800"/>
          </a:xfrm>
        </p:spPr>
        <p:txBody>
          <a:bodyPr anchor="ctr">
            <a:normAutofit/>
          </a:bodyPr>
          <a:lstStyle/>
          <a:p>
            <a:r>
              <a:rPr lang="en-US" sz="2400"/>
              <a:t>As shown, we can replace null values with fitting, numerical values. In df[payloadmass] there were 5 null values that we replaced with the average payload mass for all other launches.</a:t>
            </a:r>
          </a:p>
          <a:p>
            <a:r>
              <a:rPr lang="en-US" sz="2400"/>
              <a:t>After the df has been cleaned, we can then store it as a CSV with pandas’ ‘to_csv’.</a:t>
            </a:r>
          </a:p>
        </p:txBody>
      </p:sp>
    </p:spTree>
    <p:extLst>
      <p:ext uri="{BB962C8B-B14F-4D97-AF65-F5344CB8AC3E}">
        <p14:creationId xmlns:p14="http://schemas.microsoft.com/office/powerpoint/2010/main" val="692382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lasses on top of a book">
            <a:extLst>
              <a:ext uri="{FF2B5EF4-FFF2-40B4-BE49-F238E27FC236}">
                <a16:creationId xmlns:a16="http://schemas.microsoft.com/office/drawing/2014/main" id="{624DFCFA-EFB4-4FAA-A24A-66BA9BA0E5D9}"/>
              </a:ext>
            </a:extLst>
          </p:cNvPr>
          <p:cNvPicPr>
            <a:picLocks noChangeAspect="1"/>
          </p:cNvPicPr>
          <p:nvPr/>
        </p:nvPicPr>
        <p:blipFill rotWithShape="1">
          <a:blip r:embed="rId2"/>
          <a:srcRect r="21998" b="-1"/>
          <a:stretch/>
        </p:blipFill>
        <p:spPr>
          <a:xfrm>
            <a:off x="4117521" y="10"/>
            <a:ext cx="8074479" cy="6857990"/>
          </a:xfrm>
          <a:prstGeom prst="rect">
            <a:avLst/>
          </a:prstGeom>
        </p:spPr>
      </p:pic>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CDA2EE-D1E2-4CBA-95A5-C0F8D93AD0F9}"/>
              </a:ext>
            </a:extLst>
          </p:cNvPr>
          <p:cNvSpPr>
            <a:spLocks noGrp="1"/>
          </p:cNvSpPr>
          <p:nvPr>
            <p:ph type="title"/>
          </p:nvPr>
        </p:nvSpPr>
        <p:spPr>
          <a:xfrm>
            <a:off x="804672" y="365125"/>
            <a:ext cx="5266155" cy="1325563"/>
          </a:xfrm>
        </p:spPr>
        <p:txBody>
          <a:bodyPr>
            <a:normAutofit/>
          </a:bodyPr>
          <a:lstStyle/>
          <a:p>
            <a:r>
              <a:rPr lang="en-US"/>
              <a:t>Data Collection with Web Scraping</a:t>
            </a:r>
            <a:endParaRPr lang="en-US" dirty="0"/>
          </a:p>
        </p:txBody>
      </p:sp>
      <p:sp>
        <p:nvSpPr>
          <p:cNvPr id="3" name="Content Placeholder 2">
            <a:extLst>
              <a:ext uri="{FF2B5EF4-FFF2-40B4-BE49-F238E27FC236}">
                <a16:creationId xmlns:a16="http://schemas.microsoft.com/office/drawing/2014/main" id="{93C3EA01-3316-4EA5-AEB8-F4BD9CEA264F}"/>
              </a:ext>
            </a:extLst>
          </p:cNvPr>
          <p:cNvSpPr>
            <a:spLocks noGrp="1"/>
          </p:cNvSpPr>
          <p:nvPr>
            <p:ph idx="1"/>
          </p:nvPr>
        </p:nvSpPr>
        <p:spPr>
          <a:xfrm>
            <a:off x="804672" y="2022601"/>
            <a:ext cx="3941499" cy="4154361"/>
          </a:xfrm>
        </p:spPr>
        <p:txBody>
          <a:bodyPr>
            <a:normAutofit/>
          </a:bodyPr>
          <a:lstStyle/>
          <a:p>
            <a:r>
              <a:rPr lang="en-US" sz="2000"/>
              <a:t>In this section we’ll cover common practices and general use of the Beautiful Soup library for Python3</a:t>
            </a:r>
          </a:p>
          <a:p>
            <a:endParaRPr lang="en-US" sz="2000"/>
          </a:p>
        </p:txBody>
      </p:sp>
    </p:spTree>
    <p:extLst>
      <p:ext uri="{BB962C8B-B14F-4D97-AF65-F5344CB8AC3E}">
        <p14:creationId xmlns:p14="http://schemas.microsoft.com/office/powerpoint/2010/main" val="204256491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143601-D914-4611-94A3-87FC848FF09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Importing requests and BeautifulSoup</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1C3D2FE-1083-45EE-9954-8C2CF3CC7B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7810" y="2427541"/>
            <a:ext cx="3881280" cy="3997637"/>
          </a:xfrm>
          <a:prstGeom prst="rect">
            <a:avLst/>
          </a:prstGeom>
        </p:spPr>
      </p:pic>
    </p:spTree>
    <p:extLst>
      <p:ext uri="{BB962C8B-B14F-4D97-AF65-F5344CB8AC3E}">
        <p14:creationId xmlns:p14="http://schemas.microsoft.com/office/powerpoint/2010/main" val="379110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C1C99-D420-47BF-B6B4-F5FF9B2BC867}"/>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rPr>
              <a:t>Table of Contents</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6A3EDDDB-4A6F-4A9F-A7E5-62F24A8DDE2A}"/>
              </a:ext>
            </a:extLst>
          </p:cNvPr>
          <p:cNvSpPr>
            <a:spLocks noGrp="1"/>
          </p:cNvSpPr>
          <p:nvPr>
            <p:ph idx="1"/>
          </p:nvPr>
        </p:nvSpPr>
        <p:spPr>
          <a:xfrm>
            <a:off x="6234868" y="1130846"/>
            <a:ext cx="5217173" cy="4351338"/>
          </a:xfrm>
        </p:spPr>
        <p:txBody>
          <a:bodyPr>
            <a:normAutofit fontScale="92500" lnSpcReduction="10000"/>
          </a:bodyPr>
          <a:lstStyle/>
          <a:p>
            <a:r>
              <a:rPr lang="en-US" dirty="0">
                <a:solidFill>
                  <a:schemeClr val="bg1"/>
                </a:solidFill>
              </a:rPr>
              <a:t>Section 1: Data Collection</a:t>
            </a:r>
          </a:p>
          <a:p>
            <a:pPr lvl="1"/>
            <a:r>
              <a:rPr lang="en-US" dirty="0">
                <a:solidFill>
                  <a:schemeClr val="bg1"/>
                </a:solidFill>
              </a:rPr>
              <a:t>A. With Pandas</a:t>
            </a:r>
          </a:p>
          <a:p>
            <a:pPr lvl="1"/>
            <a:r>
              <a:rPr lang="en-US" dirty="0">
                <a:solidFill>
                  <a:schemeClr val="bg1"/>
                </a:solidFill>
              </a:rPr>
              <a:t>B. With Web Scraping</a:t>
            </a:r>
          </a:p>
          <a:p>
            <a:pPr lvl="1"/>
            <a:r>
              <a:rPr lang="en-US" dirty="0">
                <a:solidFill>
                  <a:schemeClr val="bg1"/>
                </a:solidFill>
              </a:rPr>
              <a:t>C. With SQL</a:t>
            </a:r>
          </a:p>
          <a:p>
            <a:r>
              <a:rPr lang="en-US" dirty="0">
                <a:solidFill>
                  <a:schemeClr val="bg1"/>
                </a:solidFill>
              </a:rPr>
              <a:t>Section 2: Wrangling</a:t>
            </a:r>
          </a:p>
          <a:p>
            <a:r>
              <a:rPr lang="en-US" dirty="0">
                <a:solidFill>
                  <a:schemeClr val="bg1"/>
                </a:solidFill>
              </a:rPr>
              <a:t>Section 3: Visualization</a:t>
            </a:r>
          </a:p>
          <a:p>
            <a:pPr lvl="1"/>
            <a:r>
              <a:rPr lang="en-US" dirty="0">
                <a:solidFill>
                  <a:schemeClr val="bg1"/>
                </a:solidFill>
              </a:rPr>
              <a:t>With Seaborn</a:t>
            </a:r>
          </a:p>
          <a:p>
            <a:pPr lvl="1"/>
            <a:r>
              <a:rPr lang="en-US" dirty="0">
                <a:solidFill>
                  <a:schemeClr val="bg1"/>
                </a:solidFill>
              </a:rPr>
              <a:t>With Folium</a:t>
            </a:r>
          </a:p>
          <a:p>
            <a:r>
              <a:rPr lang="en-US" dirty="0">
                <a:solidFill>
                  <a:schemeClr val="bg1"/>
                </a:solidFill>
              </a:rPr>
              <a:t>Section 4: Dashboard</a:t>
            </a:r>
          </a:p>
          <a:p>
            <a:r>
              <a:rPr lang="en-US" dirty="0">
                <a:solidFill>
                  <a:schemeClr val="bg1"/>
                </a:solidFill>
              </a:rPr>
              <a:t>Section 5: Prediction</a:t>
            </a:r>
          </a:p>
          <a:p>
            <a:r>
              <a:rPr lang="en-US" dirty="0">
                <a:solidFill>
                  <a:schemeClr val="bg1"/>
                </a:solidFill>
              </a:rPr>
              <a:t>Section 6: Discussion</a:t>
            </a: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28917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2E74EF-5E1C-466D-ACEE-338AB8DD2D3F}"/>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solidFill>
                  <a:schemeClr val="tx1"/>
                </a:solidFill>
                <a:latin typeface="+mj-lt"/>
                <a:ea typeface="+mj-ea"/>
                <a:cs typeface="+mj-cs"/>
              </a:rPr>
              <a:t>Obtaining the URL</a:t>
            </a:r>
          </a:p>
        </p:txBody>
      </p:sp>
      <p:sp>
        <p:nvSpPr>
          <p:cNvPr id="3" name="TextBox 2">
            <a:extLst>
              <a:ext uri="{FF2B5EF4-FFF2-40B4-BE49-F238E27FC236}">
                <a16:creationId xmlns:a16="http://schemas.microsoft.com/office/drawing/2014/main" id="{BF26AD52-1D5F-4918-BB65-4F8B4D394B00}"/>
              </a:ext>
            </a:extLst>
          </p:cNvPr>
          <p:cNvSpPr txBox="1"/>
          <p:nvPr/>
        </p:nvSpPr>
        <p:spPr>
          <a:xfrm>
            <a:off x="838200" y="2191807"/>
            <a:ext cx="4936067" cy="398515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Here we can use requests to obtain the URL assigned to ‘static_url’ as text. We can then make the response variable into a soup BeautifulSoup object to be parsed.</a:t>
            </a:r>
          </a:p>
        </p:txBody>
      </p:sp>
      <p:pic>
        <p:nvPicPr>
          <p:cNvPr id="5" name="Content Placeholder 4">
            <a:extLst>
              <a:ext uri="{FF2B5EF4-FFF2-40B4-BE49-F238E27FC236}">
                <a16:creationId xmlns:a16="http://schemas.microsoft.com/office/drawing/2014/main" id="{0723F4C0-B6CF-430E-8B7A-0A6289212F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7734" y="3234210"/>
            <a:ext cx="4935970" cy="1900349"/>
          </a:xfrm>
          <a:prstGeom prst="rect">
            <a:avLst/>
          </a:prstGeom>
        </p:spPr>
      </p:pic>
    </p:spTree>
    <p:extLst>
      <p:ext uri="{BB962C8B-B14F-4D97-AF65-F5344CB8AC3E}">
        <p14:creationId xmlns:p14="http://schemas.microsoft.com/office/powerpoint/2010/main" val="363629326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CD3F5E-0F2A-41CF-8FE7-4401FC9C20DB}"/>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solidFill>
                  <a:schemeClr val="tx1"/>
                </a:solidFill>
                <a:latin typeface="+mj-lt"/>
                <a:ea typeface="+mj-ea"/>
                <a:cs typeface="+mj-cs"/>
              </a:rPr>
              <a:t>Defining the Functions</a:t>
            </a:r>
          </a:p>
        </p:txBody>
      </p:sp>
      <p:sp>
        <p:nvSpPr>
          <p:cNvPr id="3" name="TextBox 2">
            <a:extLst>
              <a:ext uri="{FF2B5EF4-FFF2-40B4-BE49-F238E27FC236}">
                <a16:creationId xmlns:a16="http://schemas.microsoft.com/office/drawing/2014/main" id="{E4A4BE9C-67D6-4562-BB83-166078DA5FEF}"/>
              </a:ext>
            </a:extLst>
          </p:cNvPr>
          <p:cNvSpPr txBox="1"/>
          <p:nvPr/>
        </p:nvSpPr>
        <p:spPr>
          <a:xfrm>
            <a:off x="838200" y="2191807"/>
            <a:ext cx="4936067" cy="398515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Here we can define functions to pull particular values from the table we will parse from our soup object. </a:t>
            </a:r>
          </a:p>
        </p:txBody>
      </p:sp>
      <p:pic>
        <p:nvPicPr>
          <p:cNvPr id="5" name="Content Placeholder 4">
            <a:extLst>
              <a:ext uri="{FF2B5EF4-FFF2-40B4-BE49-F238E27FC236}">
                <a16:creationId xmlns:a16="http://schemas.microsoft.com/office/drawing/2014/main" id="{829181A2-33AF-42DC-8D30-E29BB78ED8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7735" y="1794884"/>
            <a:ext cx="4774058" cy="4614863"/>
          </a:xfrm>
          <a:prstGeom prst="rect">
            <a:avLst/>
          </a:prstGeom>
        </p:spPr>
      </p:pic>
    </p:spTree>
    <p:extLst>
      <p:ext uri="{BB962C8B-B14F-4D97-AF65-F5344CB8AC3E}">
        <p14:creationId xmlns:p14="http://schemas.microsoft.com/office/powerpoint/2010/main" val="173717976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E3E535-D162-4E9A-89E2-16DEEA94A03C}"/>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solidFill>
                  <a:schemeClr val="tx1"/>
                </a:solidFill>
                <a:latin typeface="+mj-lt"/>
                <a:ea typeface="+mj-ea"/>
                <a:cs typeface="+mj-cs"/>
              </a:rPr>
              <a:t>Obtaining the Tables</a:t>
            </a:r>
          </a:p>
        </p:txBody>
      </p:sp>
      <p:sp>
        <p:nvSpPr>
          <p:cNvPr id="3" name="TextBox 2">
            <a:extLst>
              <a:ext uri="{FF2B5EF4-FFF2-40B4-BE49-F238E27FC236}">
                <a16:creationId xmlns:a16="http://schemas.microsoft.com/office/drawing/2014/main" id="{DC1E96A4-406F-404E-BB7A-01AFE0271631}"/>
              </a:ext>
            </a:extLst>
          </p:cNvPr>
          <p:cNvSpPr txBox="1"/>
          <p:nvPr/>
        </p:nvSpPr>
        <p:spPr>
          <a:xfrm>
            <a:off x="838200" y="2191807"/>
            <a:ext cx="4936067" cy="398515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In the code above we see a way to pull all the tables in our soup object. The tables are stored as a list in ‘html_tables’. Then, visually identifying our table of choice we assign that table to the variable ‘first_launch_table’.</a:t>
            </a:r>
          </a:p>
        </p:txBody>
      </p:sp>
      <p:pic>
        <p:nvPicPr>
          <p:cNvPr id="5" name="Content Placeholder 4">
            <a:extLst>
              <a:ext uri="{FF2B5EF4-FFF2-40B4-BE49-F238E27FC236}">
                <a16:creationId xmlns:a16="http://schemas.microsoft.com/office/drawing/2014/main" id="{51390FAB-68A8-43CD-86F0-464A76B6C3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8350" y="2028825"/>
            <a:ext cx="6019800" cy="3173603"/>
          </a:xfrm>
          <a:prstGeom prst="rect">
            <a:avLst/>
          </a:prstGeom>
        </p:spPr>
      </p:pic>
    </p:spTree>
    <p:extLst>
      <p:ext uri="{BB962C8B-B14F-4D97-AF65-F5344CB8AC3E}">
        <p14:creationId xmlns:p14="http://schemas.microsoft.com/office/powerpoint/2010/main" val="387033421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DB30B01-3115-47E9-8023-8FCDC8E8B2BE}"/>
              </a:ext>
            </a:extLst>
          </p:cNvPr>
          <p:cNvSpPr>
            <a:spLocks noGrp="1"/>
          </p:cNvSpPr>
          <p:nvPr>
            <p:ph type="title"/>
          </p:nvPr>
        </p:nvSpPr>
        <p:spPr>
          <a:xfrm>
            <a:off x="630936" y="684915"/>
            <a:ext cx="4651076" cy="1951075"/>
          </a:xfrm>
          <a:noFill/>
        </p:spPr>
        <p:txBody>
          <a:bodyPr vert="horz" lIns="91440" tIns="45720" rIns="91440" bIns="45720" rtlCol="0" anchor="t">
            <a:normAutofit/>
          </a:bodyPr>
          <a:lstStyle/>
          <a:p>
            <a:r>
              <a:rPr lang="en-US" sz="4800">
                <a:solidFill>
                  <a:schemeClr val="bg1"/>
                </a:solidFill>
              </a:rPr>
              <a:t>Obtaining Column Names</a:t>
            </a:r>
          </a:p>
        </p:txBody>
      </p:sp>
      <p:sp>
        <p:nvSpPr>
          <p:cNvPr id="3" name="TextBox 2">
            <a:extLst>
              <a:ext uri="{FF2B5EF4-FFF2-40B4-BE49-F238E27FC236}">
                <a16:creationId xmlns:a16="http://schemas.microsoft.com/office/drawing/2014/main" id="{E380C08E-1186-4BB8-9432-7B8E3248765E}"/>
              </a:ext>
            </a:extLst>
          </p:cNvPr>
          <p:cNvSpPr txBox="1"/>
          <p:nvPr/>
        </p:nvSpPr>
        <p:spPr>
          <a:xfrm>
            <a:off x="5486080" y="684921"/>
            <a:ext cx="5674107" cy="1951087"/>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solidFill>
                  <a:schemeClr val="bg1"/>
                </a:solidFill>
              </a:rPr>
              <a:t>In the code below we see that we can use </a:t>
            </a:r>
            <a:r>
              <a:rPr lang="en-US" dirty="0" err="1">
                <a:solidFill>
                  <a:schemeClr val="bg1"/>
                </a:solidFill>
              </a:rPr>
              <a:t>BeautifulSoup</a:t>
            </a:r>
            <a:r>
              <a:rPr lang="en-US" dirty="0">
                <a:solidFill>
                  <a:schemeClr val="bg1"/>
                </a:solidFill>
              </a:rPr>
              <a:t> to parse through a table. We have a table, ‘</a:t>
            </a:r>
            <a:r>
              <a:rPr lang="en-US" dirty="0" err="1">
                <a:solidFill>
                  <a:schemeClr val="bg1"/>
                </a:solidFill>
              </a:rPr>
              <a:t>first_launch_table</a:t>
            </a:r>
            <a:r>
              <a:rPr lang="en-US" dirty="0">
                <a:solidFill>
                  <a:schemeClr val="bg1"/>
                </a:solidFill>
              </a:rPr>
              <a:t>’, pulled from the soup object using the </a:t>
            </a:r>
            <a:r>
              <a:rPr lang="en-US" dirty="0" err="1">
                <a:solidFill>
                  <a:schemeClr val="bg1"/>
                </a:solidFill>
              </a:rPr>
              <a:t>find_all</a:t>
            </a:r>
            <a:r>
              <a:rPr lang="en-US" dirty="0">
                <a:solidFill>
                  <a:schemeClr val="bg1"/>
                </a:solidFill>
              </a:rPr>
              <a:t> method. We can then use the </a:t>
            </a:r>
            <a:r>
              <a:rPr lang="en-US" dirty="0" err="1">
                <a:solidFill>
                  <a:schemeClr val="bg1"/>
                </a:solidFill>
              </a:rPr>
              <a:t>find_all</a:t>
            </a:r>
            <a:r>
              <a:rPr lang="en-US" dirty="0">
                <a:solidFill>
                  <a:schemeClr val="bg1"/>
                </a:solidFill>
              </a:rPr>
              <a:t> method again to find all headers in our table. Those headers will be used as our column names.</a:t>
            </a:r>
          </a:p>
        </p:txBody>
      </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26F55DDF-96B5-43E6-AC59-021AD35946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499" b="2"/>
          <a:stretch/>
        </p:blipFill>
        <p:spPr>
          <a:xfrm>
            <a:off x="629638" y="2708781"/>
            <a:ext cx="10848063" cy="3496632"/>
          </a:xfrm>
          <a:prstGeom prst="rect">
            <a:avLst/>
          </a:prstGeom>
        </p:spPr>
      </p:pic>
      <p:grpSp>
        <p:nvGrpSpPr>
          <p:cNvPr id="38" name="Group 37">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39" name="Straight Connector 38">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4968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99FDBA8-CEDB-4F57-AB65-061703C723BF}"/>
              </a:ext>
            </a:extLst>
          </p:cNvPr>
          <p:cNvSpPr>
            <a:spLocks noGrp="1"/>
          </p:cNvSpPr>
          <p:nvPr>
            <p:ph type="title"/>
          </p:nvPr>
        </p:nvSpPr>
        <p:spPr>
          <a:xfrm>
            <a:off x="630936" y="684915"/>
            <a:ext cx="4651076" cy="1951075"/>
          </a:xfrm>
          <a:noFill/>
        </p:spPr>
        <p:txBody>
          <a:bodyPr vert="horz" lIns="91440" tIns="45720" rIns="91440" bIns="45720" rtlCol="0" anchor="t">
            <a:normAutofit/>
          </a:bodyPr>
          <a:lstStyle/>
          <a:p>
            <a:r>
              <a:rPr lang="en-US" sz="4800">
                <a:solidFill>
                  <a:schemeClr val="bg1"/>
                </a:solidFill>
              </a:rPr>
              <a:t>Creating a DataFrame</a:t>
            </a:r>
          </a:p>
        </p:txBody>
      </p:sp>
      <p:sp>
        <p:nvSpPr>
          <p:cNvPr id="3" name="TextBox 2">
            <a:extLst>
              <a:ext uri="{FF2B5EF4-FFF2-40B4-BE49-F238E27FC236}">
                <a16:creationId xmlns:a16="http://schemas.microsoft.com/office/drawing/2014/main" id="{7AD4ABF9-44E0-4CAD-B49F-F6AE696D1C4E}"/>
              </a:ext>
            </a:extLst>
          </p:cNvPr>
          <p:cNvSpPr txBox="1"/>
          <p:nvPr/>
        </p:nvSpPr>
        <p:spPr>
          <a:xfrm>
            <a:off x="5486080" y="684921"/>
            <a:ext cx="5674107" cy="1951087"/>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a:solidFill>
                  <a:schemeClr val="bg1"/>
                </a:solidFill>
              </a:rPr>
              <a:t>After we’ve obtained the information we need from our soup, we can then begin building a new DataFrame. In the code to the right we see the creation of ‘launch_dict’. We begin ‘launch_dict’ by assigning the column names as keys. We then assign each of those keys an empty list. Additionally we drop the ‘date and time’ key and add the keys, ‘Version Booster’, ‘Booster landing’, ‘Date’, and ‘Time’. </a:t>
            </a:r>
          </a:p>
          <a:p>
            <a:pPr indent="-228600">
              <a:lnSpc>
                <a:spcPct val="90000"/>
              </a:lnSpc>
              <a:spcAft>
                <a:spcPts val="600"/>
              </a:spcAft>
              <a:buFont typeface="Arial" panose="020B0604020202020204" pitchFamily="34" charset="0"/>
              <a:buChar char="•"/>
            </a:pPr>
            <a:r>
              <a:rPr lang="en-US" sz="1500">
                <a:solidFill>
                  <a:schemeClr val="bg1"/>
                </a:solidFill>
              </a:rPr>
              <a:t>Finally, for each row in our table we can apply the functions we defined earlier.</a:t>
            </a:r>
          </a:p>
        </p:txBody>
      </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2F07C507-3EC7-4EC8-AD11-E4BC9C0D6D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1037" r="-1" b="34581"/>
          <a:stretch/>
        </p:blipFill>
        <p:spPr>
          <a:xfrm>
            <a:off x="629638" y="2708781"/>
            <a:ext cx="10848063" cy="3496632"/>
          </a:xfrm>
          <a:prstGeom prst="rect">
            <a:avLst/>
          </a:prstGeom>
        </p:spPr>
      </p:pic>
      <p:grpSp>
        <p:nvGrpSpPr>
          <p:cNvPr id="38" name="Group 37">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39" name="Straight Connector 38">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8755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BF713-CF78-442A-B7DA-50A6B7C0E406}"/>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Viewing the New DataFrame</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6AB3FFA-3E96-4E08-9C1A-B0A10CC050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845546"/>
            <a:ext cx="11496821" cy="3161627"/>
          </a:xfrm>
          <a:prstGeom prst="rect">
            <a:avLst/>
          </a:prstGeom>
        </p:spPr>
      </p:pic>
    </p:spTree>
    <p:extLst>
      <p:ext uri="{BB962C8B-B14F-4D97-AF65-F5344CB8AC3E}">
        <p14:creationId xmlns:p14="http://schemas.microsoft.com/office/powerpoint/2010/main" val="2598149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561AD5D-85E8-4C9A-A552-0E658859F64F}"/>
              </a:ext>
            </a:extLst>
          </p:cNvPr>
          <p:cNvSpPr>
            <a:spLocks noGrp="1"/>
          </p:cNvSpPr>
          <p:nvPr>
            <p:ph type="title"/>
          </p:nvPr>
        </p:nvSpPr>
        <p:spPr>
          <a:xfrm>
            <a:off x="1014141" y="1450655"/>
            <a:ext cx="3932030" cy="3956690"/>
          </a:xfrm>
        </p:spPr>
        <p:txBody>
          <a:bodyPr anchor="ctr">
            <a:normAutofit/>
          </a:bodyPr>
          <a:lstStyle/>
          <a:p>
            <a:r>
              <a:rPr lang="en-US" sz="6800">
                <a:solidFill>
                  <a:schemeClr val="bg1"/>
                </a:solidFill>
              </a:rPr>
              <a:t>Navigating Databases with SQL</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3E9C9A-12F1-4AC6-BF83-49C33925E4A2}"/>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In the following section we will discuss navigation of tables using the Structured Query Language (SQL).</a:t>
            </a:r>
          </a:p>
        </p:txBody>
      </p:sp>
    </p:spTree>
    <p:extLst>
      <p:ext uri="{BB962C8B-B14F-4D97-AF65-F5344CB8AC3E}">
        <p14:creationId xmlns:p14="http://schemas.microsoft.com/office/powerpoint/2010/main" val="3967516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82797-A1E3-482A-8169-CD297287C2FD}"/>
              </a:ext>
            </a:extLst>
          </p:cNvPr>
          <p:cNvSpPr>
            <a:spLocks noGrp="1"/>
          </p:cNvSpPr>
          <p:nvPr>
            <p:ph type="title"/>
          </p:nvPr>
        </p:nvSpPr>
        <p:spPr>
          <a:xfrm>
            <a:off x="630935" y="630936"/>
            <a:ext cx="5330275" cy="1951075"/>
          </a:xfrm>
          <a:noFill/>
        </p:spPr>
        <p:txBody>
          <a:bodyPr vert="horz" lIns="91440" tIns="45720" rIns="91440" bIns="45720" rtlCol="0" anchor="t">
            <a:normAutofit/>
          </a:bodyPr>
          <a:lstStyle/>
          <a:p>
            <a:r>
              <a:rPr lang="en-US" sz="4800">
                <a:solidFill>
                  <a:schemeClr val="bg1"/>
                </a:solidFill>
              </a:rPr>
              <a:t>Select in SQL</a:t>
            </a:r>
          </a:p>
        </p:txBody>
      </p:sp>
      <p:sp>
        <p:nvSpPr>
          <p:cNvPr id="7" name="TextBox 6">
            <a:extLst>
              <a:ext uri="{FF2B5EF4-FFF2-40B4-BE49-F238E27FC236}">
                <a16:creationId xmlns:a16="http://schemas.microsoft.com/office/drawing/2014/main" id="{007D4254-804A-4B8A-932C-58B84228486B}"/>
              </a:ext>
            </a:extLst>
          </p:cNvPr>
          <p:cNvSpPr txBox="1"/>
          <p:nvPr/>
        </p:nvSpPr>
        <p:spPr>
          <a:xfrm>
            <a:off x="6167718" y="630936"/>
            <a:ext cx="4992469" cy="1951087"/>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solidFill>
                  <a:schemeClr val="bg1"/>
                </a:solidFill>
              </a:rPr>
              <a:t>In the code below we use Select to pull all values from the SPACEXTBLE in our database.</a:t>
            </a:r>
          </a:p>
          <a:p>
            <a:pPr indent="-228600">
              <a:lnSpc>
                <a:spcPct val="90000"/>
              </a:lnSpc>
              <a:spcAft>
                <a:spcPts val="600"/>
              </a:spcAft>
              <a:buFont typeface="Arial" panose="020B0604020202020204" pitchFamily="34" charset="0"/>
              <a:buChar char="•"/>
            </a:pPr>
            <a:r>
              <a:rPr lang="en-US" dirty="0">
                <a:solidFill>
                  <a:schemeClr val="bg1"/>
                </a:solidFill>
              </a:rPr>
              <a:t>We also use Distinct to pull unique values from our column of choice, ‘</a:t>
            </a:r>
            <a:r>
              <a:rPr lang="en-US" dirty="0" err="1">
                <a:solidFill>
                  <a:schemeClr val="bg1"/>
                </a:solidFill>
              </a:rPr>
              <a:t>launch_site</a:t>
            </a:r>
            <a:r>
              <a:rPr lang="en-US" dirty="0">
                <a:solidFill>
                  <a:schemeClr val="bg1"/>
                </a:solidFill>
              </a:rPr>
              <a:t>’.</a:t>
            </a:r>
          </a:p>
        </p:txBody>
      </p:sp>
      <p:sp>
        <p:nvSpPr>
          <p:cNvPr id="26" name="Rectangle 2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5" name="Straight Connector 3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Content Placeholder 4" descr="Graphical user interface, text, email&#10;&#10;Description automatically generated">
            <a:extLst>
              <a:ext uri="{FF2B5EF4-FFF2-40B4-BE49-F238E27FC236}">
                <a16:creationId xmlns:a16="http://schemas.microsoft.com/office/drawing/2014/main" id="{3CB04360-7ADE-4EF1-87D8-3B0B135F6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313" y="2756877"/>
            <a:ext cx="5330898" cy="2689354"/>
          </a:xfrm>
          <a:prstGeom prst="rect">
            <a:avLst/>
          </a:prstGeom>
        </p:spPr>
      </p:pic>
      <p:grpSp>
        <p:nvGrpSpPr>
          <p:cNvPr id="40" name="Group 3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41" name="Straight Connector 4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Content Placeholder 4" descr="Graphical user interface, text, application&#10;&#10;Description automatically generated">
            <a:extLst>
              <a:ext uri="{FF2B5EF4-FFF2-40B4-BE49-F238E27FC236}">
                <a16:creationId xmlns:a16="http://schemas.microsoft.com/office/drawing/2014/main" id="{6266093F-EC58-4C1B-909A-723D59374E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49111" y="2756877"/>
            <a:ext cx="5330898" cy="1612596"/>
          </a:xfrm>
          <a:prstGeom prst="rect">
            <a:avLst/>
          </a:prstGeom>
        </p:spPr>
      </p:pic>
    </p:spTree>
    <p:extLst>
      <p:ext uri="{BB962C8B-B14F-4D97-AF65-F5344CB8AC3E}">
        <p14:creationId xmlns:p14="http://schemas.microsoft.com/office/powerpoint/2010/main" val="2500091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E40FEC-ECBA-4203-A947-C9EF02BE4DE3}"/>
              </a:ext>
            </a:extLst>
          </p:cNvPr>
          <p:cNvSpPr>
            <a:spLocks noGrp="1"/>
          </p:cNvSpPr>
          <p:nvPr>
            <p:ph type="title"/>
          </p:nvPr>
        </p:nvSpPr>
        <p:spPr>
          <a:xfrm>
            <a:off x="630935" y="630936"/>
            <a:ext cx="5330275" cy="1951075"/>
          </a:xfrm>
          <a:noFill/>
        </p:spPr>
        <p:txBody>
          <a:bodyPr vert="horz" lIns="91440" tIns="45720" rIns="91440" bIns="45720" rtlCol="0" anchor="t">
            <a:normAutofit/>
          </a:bodyPr>
          <a:lstStyle/>
          <a:p>
            <a:r>
              <a:rPr lang="en-US" sz="4800">
                <a:solidFill>
                  <a:schemeClr val="bg1"/>
                </a:solidFill>
              </a:rPr>
              <a:t>Select Where with SQL</a:t>
            </a:r>
          </a:p>
        </p:txBody>
      </p:sp>
      <p:sp>
        <p:nvSpPr>
          <p:cNvPr id="12" name="TextBox 11">
            <a:extLst>
              <a:ext uri="{FF2B5EF4-FFF2-40B4-BE49-F238E27FC236}">
                <a16:creationId xmlns:a16="http://schemas.microsoft.com/office/drawing/2014/main" id="{DCA28A4C-1AB6-45F9-B354-38D5D2C3BCF3}"/>
              </a:ext>
            </a:extLst>
          </p:cNvPr>
          <p:cNvSpPr txBox="1"/>
          <p:nvPr/>
        </p:nvSpPr>
        <p:spPr>
          <a:xfrm>
            <a:off x="6167718" y="630936"/>
            <a:ext cx="4992469" cy="1951087"/>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solidFill>
                  <a:schemeClr val="bg1"/>
                </a:solidFill>
              </a:rPr>
              <a:t>In the code below we use the WHERE clause and the LIKE and LIMIT conditions on the SPACEXTBLE to pull the first 5 rows with values in the ‘</a:t>
            </a:r>
            <a:r>
              <a:rPr lang="en-US" sz="1700" dirty="0" err="1">
                <a:solidFill>
                  <a:schemeClr val="bg1"/>
                </a:solidFill>
              </a:rPr>
              <a:t>launch_site</a:t>
            </a:r>
            <a:r>
              <a:rPr lang="en-US" sz="1700" dirty="0">
                <a:solidFill>
                  <a:schemeClr val="bg1"/>
                </a:solidFill>
              </a:rPr>
              <a:t>’ </a:t>
            </a:r>
            <a:r>
              <a:rPr lang="en-US" sz="1700" dirty="0" err="1">
                <a:solidFill>
                  <a:schemeClr val="bg1"/>
                </a:solidFill>
              </a:rPr>
              <a:t>colunm</a:t>
            </a:r>
            <a:r>
              <a:rPr lang="en-US" sz="1700" dirty="0">
                <a:solidFill>
                  <a:schemeClr val="bg1"/>
                </a:solidFill>
              </a:rPr>
              <a:t> starting with the letters CCA. </a:t>
            </a:r>
          </a:p>
          <a:p>
            <a:pPr indent="-228600">
              <a:lnSpc>
                <a:spcPct val="90000"/>
              </a:lnSpc>
              <a:spcAft>
                <a:spcPts val="600"/>
              </a:spcAft>
              <a:buFont typeface="Arial" panose="020B0604020202020204" pitchFamily="34" charset="0"/>
              <a:buChar char="•"/>
            </a:pPr>
            <a:r>
              <a:rPr lang="en-US" sz="1700" dirty="0">
                <a:solidFill>
                  <a:schemeClr val="bg1"/>
                </a:solidFill>
              </a:rPr>
              <a:t>Another example of using WHERE can be seen when we pull the minimum date from SPACEXTBLE with a </a:t>
            </a:r>
            <a:r>
              <a:rPr lang="en-US" sz="1700" dirty="0" err="1">
                <a:solidFill>
                  <a:schemeClr val="bg1"/>
                </a:solidFill>
              </a:rPr>
              <a:t>landing_outcome</a:t>
            </a:r>
            <a:r>
              <a:rPr lang="en-US" sz="1700" dirty="0">
                <a:solidFill>
                  <a:schemeClr val="bg1"/>
                </a:solidFill>
              </a:rPr>
              <a:t> of “</a:t>
            </a:r>
            <a:r>
              <a:rPr lang="en-US" sz="1700" dirty="0" err="1">
                <a:solidFill>
                  <a:schemeClr val="bg1"/>
                </a:solidFill>
              </a:rPr>
              <a:t>Succcess</a:t>
            </a:r>
            <a:r>
              <a:rPr lang="en-US" sz="1700" dirty="0">
                <a:solidFill>
                  <a:schemeClr val="bg1"/>
                </a:solidFill>
              </a:rPr>
              <a:t> (ground pad)”. </a:t>
            </a:r>
          </a:p>
        </p:txBody>
      </p:sp>
      <p:sp>
        <p:nvSpPr>
          <p:cNvPr id="31" name="Rectangle 3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6" descr="Table&#10;&#10;Description automatically generated">
            <a:extLst>
              <a:ext uri="{FF2B5EF4-FFF2-40B4-BE49-F238E27FC236}">
                <a16:creationId xmlns:a16="http://schemas.microsoft.com/office/drawing/2014/main" id="{1A4912D7-8B6B-400F-817A-15BE0B26E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313" y="2756877"/>
            <a:ext cx="5330898" cy="3431382"/>
          </a:xfrm>
          <a:prstGeom prst="rect">
            <a:avLst/>
          </a:prstGeom>
        </p:spPr>
      </p:pic>
      <p:grpSp>
        <p:nvGrpSpPr>
          <p:cNvPr id="45" name="Group 4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46" name="Straight Connector 4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1" name="Content Placeholder 10" descr="Graphical user interface, text, application, email&#10;&#10;Description automatically generated">
            <a:extLst>
              <a:ext uri="{FF2B5EF4-FFF2-40B4-BE49-F238E27FC236}">
                <a16:creationId xmlns:a16="http://schemas.microsoft.com/office/drawing/2014/main" id="{AFF8EAC1-F426-46C2-9B74-2406BB1CD1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49111" y="2756877"/>
            <a:ext cx="5330898" cy="2065871"/>
          </a:xfrm>
          <a:prstGeom prst="rect">
            <a:avLst/>
          </a:prstGeom>
        </p:spPr>
      </p:pic>
    </p:spTree>
    <p:extLst>
      <p:ext uri="{BB962C8B-B14F-4D97-AF65-F5344CB8AC3E}">
        <p14:creationId xmlns:p14="http://schemas.microsoft.com/office/powerpoint/2010/main" val="2547118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6157129-AF89-461B-9D01-148C51AA8F1C}"/>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4800" kern="1200">
                <a:solidFill>
                  <a:schemeClr val="bg1"/>
                </a:solidFill>
                <a:latin typeface="+mj-lt"/>
                <a:ea typeface="+mj-ea"/>
                <a:cs typeface="+mj-cs"/>
              </a:rPr>
              <a:t>Selecting aggregates with SQL</a:t>
            </a:r>
          </a:p>
        </p:txBody>
      </p:sp>
      <p:sp>
        <p:nvSpPr>
          <p:cNvPr id="9" name="TextBox 8">
            <a:extLst>
              <a:ext uri="{FF2B5EF4-FFF2-40B4-BE49-F238E27FC236}">
                <a16:creationId xmlns:a16="http://schemas.microsoft.com/office/drawing/2014/main" id="{AC4D1284-77C1-4A82-994C-40318DF277F7}"/>
              </a:ext>
            </a:extLst>
          </p:cNvPr>
          <p:cNvSpPr txBox="1"/>
          <p:nvPr/>
        </p:nvSpPr>
        <p:spPr>
          <a:xfrm>
            <a:off x="6095996" y="630936"/>
            <a:ext cx="5064191" cy="209676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bg1"/>
                </a:solidFill>
              </a:rPr>
              <a:t>In the image we see the use of the aggregate function ‘AVG’ to obtain the average payload mass for flights with booster version F9 v 1.1. </a:t>
            </a:r>
          </a:p>
        </p:txBody>
      </p:sp>
      <p:sp>
        <p:nvSpPr>
          <p:cNvPr id="26" name="Rectangle 2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Graphical user interface, text, application, email&#10;&#10;Description automatically generated">
            <a:extLst>
              <a:ext uri="{FF2B5EF4-FFF2-40B4-BE49-F238E27FC236}">
                <a16:creationId xmlns:a16="http://schemas.microsoft.com/office/drawing/2014/main" id="{FC466E89-6DB2-4C13-A784-38331AE540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359" y="2923407"/>
            <a:ext cx="10843065" cy="3190253"/>
          </a:xfrm>
          <a:prstGeom prst="rect">
            <a:avLst/>
          </a:prstGeom>
        </p:spPr>
      </p:pic>
      <p:grpSp>
        <p:nvGrpSpPr>
          <p:cNvPr id="42" name="Group 41">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3" name="Straight Connector 42">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7798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planet earth taken from the outer space">
            <a:extLst>
              <a:ext uri="{FF2B5EF4-FFF2-40B4-BE49-F238E27FC236}">
                <a16:creationId xmlns:a16="http://schemas.microsoft.com/office/drawing/2014/main" id="{B142EC94-B74F-457B-924E-D8D2A642AA29}"/>
              </a:ext>
            </a:extLst>
          </p:cNvPr>
          <p:cNvPicPr>
            <a:picLocks noChangeAspect="1"/>
          </p:cNvPicPr>
          <p:nvPr/>
        </p:nvPicPr>
        <p:blipFill rotWithShape="1">
          <a:blip r:embed="rId2">
            <a:alphaModFix amt="50000"/>
          </a:blip>
          <a:srcRect t="5177" b="8616"/>
          <a:stretch/>
        </p:blipFill>
        <p:spPr>
          <a:xfrm>
            <a:off x="159818" y="0"/>
            <a:ext cx="12191980" cy="6857990"/>
          </a:xfrm>
          <a:prstGeom prst="rect">
            <a:avLst/>
          </a:prstGeom>
        </p:spPr>
      </p:pic>
      <p:sp>
        <p:nvSpPr>
          <p:cNvPr id="2" name="Title 1">
            <a:extLst>
              <a:ext uri="{FF2B5EF4-FFF2-40B4-BE49-F238E27FC236}">
                <a16:creationId xmlns:a16="http://schemas.microsoft.com/office/drawing/2014/main" id="{22185AF4-5B0B-42B2-B0C4-29B5E49F1016}"/>
              </a:ext>
            </a:extLst>
          </p:cNvPr>
          <p:cNvSpPr>
            <a:spLocks noGrp="1"/>
          </p:cNvSpPr>
          <p:nvPr>
            <p:ph type="title"/>
          </p:nvPr>
        </p:nvSpPr>
        <p:spPr>
          <a:xfrm>
            <a:off x="1390835" y="585926"/>
            <a:ext cx="9144000" cy="1767952"/>
          </a:xfrm>
        </p:spPr>
        <p:txBody>
          <a:bodyPr vert="horz" lIns="91440" tIns="45720" rIns="91440" bIns="45720" rtlCol="0" anchor="b">
            <a:normAutofit/>
          </a:bodyPr>
          <a:lstStyle/>
          <a:p>
            <a:pPr algn="ctr"/>
            <a:r>
              <a:rPr lang="en-US" sz="6000" dirty="0">
                <a:solidFill>
                  <a:srgbClr val="FFFFFF"/>
                </a:solidFill>
              </a:rPr>
              <a:t>Abstract</a:t>
            </a:r>
          </a:p>
        </p:txBody>
      </p:sp>
      <p:sp>
        <p:nvSpPr>
          <p:cNvPr id="3" name="Content Placeholder 2">
            <a:extLst>
              <a:ext uri="{FF2B5EF4-FFF2-40B4-BE49-F238E27FC236}">
                <a16:creationId xmlns:a16="http://schemas.microsoft.com/office/drawing/2014/main" id="{68FEC425-32E3-4CE9-8E87-3B6FB1E0ABEE}"/>
              </a:ext>
            </a:extLst>
          </p:cNvPr>
          <p:cNvSpPr>
            <a:spLocks noGrp="1"/>
          </p:cNvSpPr>
          <p:nvPr>
            <p:ph idx="1"/>
          </p:nvPr>
        </p:nvSpPr>
        <p:spPr>
          <a:xfrm>
            <a:off x="1524000" y="2596934"/>
            <a:ext cx="9144000" cy="2356806"/>
          </a:xfrm>
        </p:spPr>
        <p:txBody>
          <a:bodyPr vert="horz" lIns="91440" tIns="45720" rIns="91440" bIns="45720" rtlCol="0">
            <a:normAutofit fontScale="92500" lnSpcReduction="10000"/>
          </a:bodyPr>
          <a:lstStyle/>
          <a:p>
            <a:r>
              <a:rPr lang="en-US" sz="2400" dirty="0"/>
              <a:t>This report will highlight the tools and approaches used in current data science. The project focuses on modern and significant problems surrounding what is proposed to be one of the world’s most lucrative markets. In this report we will cover what approaches can be used to mine, clean, analyze, visualize, and predict data and trends. The data is obtained from SpaceX launch sites, and we will focus on the relationship between launch success rates and other relevant parameters to allude to a cost-benefit analysis of SpaceX commercial flights.</a:t>
            </a:r>
          </a:p>
        </p:txBody>
      </p:sp>
    </p:spTree>
    <p:extLst>
      <p:ext uri="{BB962C8B-B14F-4D97-AF65-F5344CB8AC3E}">
        <p14:creationId xmlns:p14="http://schemas.microsoft.com/office/powerpoint/2010/main" val="426318969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7" name="Oval 56">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6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20EE2-8885-4F8F-9355-E80460004276}"/>
              </a:ext>
            </a:extLst>
          </p:cNvPr>
          <p:cNvSpPr>
            <a:spLocks noGrp="1"/>
          </p:cNvSpPr>
          <p:nvPr>
            <p:ph type="title"/>
          </p:nvPr>
        </p:nvSpPr>
        <p:spPr>
          <a:xfrm>
            <a:off x="630935" y="630936"/>
            <a:ext cx="5330275" cy="1951075"/>
          </a:xfrm>
          <a:noFill/>
        </p:spPr>
        <p:txBody>
          <a:bodyPr vert="horz" lIns="91440" tIns="45720" rIns="91440" bIns="45720" rtlCol="0" anchor="t">
            <a:normAutofit/>
          </a:bodyPr>
          <a:lstStyle/>
          <a:p>
            <a:r>
              <a:rPr lang="en-US" sz="4800">
                <a:solidFill>
                  <a:schemeClr val="bg1"/>
                </a:solidFill>
              </a:rPr>
              <a:t>Multiple conditions with SQL</a:t>
            </a:r>
          </a:p>
        </p:txBody>
      </p:sp>
      <p:sp>
        <p:nvSpPr>
          <p:cNvPr id="12" name="Content Placeholder 11">
            <a:extLst>
              <a:ext uri="{FF2B5EF4-FFF2-40B4-BE49-F238E27FC236}">
                <a16:creationId xmlns:a16="http://schemas.microsoft.com/office/drawing/2014/main" id="{5D8F3C35-FC67-4DFC-AF58-72E4E9E9675E}"/>
              </a:ext>
            </a:extLst>
          </p:cNvPr>
          <p:cNvSpPr>
            <a:spLocks noGrp="1"/>
          </p:cNvSpPr>
          <p:nvPr>
            <p:ph idx="1"/>
          </p:nvPr>
        </p:nvSpPr>
        <p:spPr>
          <a:xfrm>
            <a:off x="6167718" y="630936"/>
            <a:ext cx="4992469" cy="1951087"/>
          </a:xfrm>
          <a:noFill/>
        </p:spPr>
        <p:txBody>
          <a:bodyPr vert="horz" lIns="91440" tIns="45720" rIns="91440" bIns="45720" rtlCol="0" anchor="t">
            <a:normAutofit/>
          </a:bodyPr>
          <a:lstStyle/>
          <a:p>
            <a:r>
              <a:rPr lang="en-US" sz="1800" dirty="0">
                <a:solidFill>
                  <a:schemeClr val="bg1"/>
                </a:solidFill>
              </a:rPr>
              <a:t>Here we show how to write a query with multiple conditions. </a:t>
            </a:r>
          </a:p>
        </p:txBody>
      </p:sp>
      <p:sp>
        <p:nvSpPr>
          <p:cNvPr id="66" name="Rectangle 6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9" name="Straight Connector 6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5" name="Straight Connector 7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Graphical user interface, text&#10;&#10;Description automatically generated">
            <a:extLst>
              <a:ext uri="{FF2B5EF4-FFF2-40B4-BE49-F238E27FC236}">
                <a16:creationId xmlns:a16="http://schemas.microsoft.com/office/drawing/2014/main" id="{ECF8E81D-B3FC-40C8-A4E7-F4B5C84E2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313" y="2756877"/>
            <a:ext cx="5330898" cy="2148421"/>
          </a:xfrm>
          <a:prstGeom prst="rect">
            <a:avLst/>
          </a:prstGeom>
        </p:spPr>
      </p:pic>
      <p:grpSp>
        <p:nvGrpSpPr>
          <p:cNvPr id="80" name="Group 7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81" name="Straight Connector 8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7" name="Picture 6" descr="Table&#10;&#10;Description automatically generated">
            <a:extLst>
              <a:ext uri="{FF2B5EF4-FFF2-40B4-BE49-F238E27FC236}">
                <a16:creationId xmlns:a16="http://schemas.microsoft.com/office/drawing/2014/main" id="{B3B0B5D9-9915-43F5-BF3E-E5FA4F9F2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111" y="2756877"/>
            <a:ext cx="5330898" cy="1431444"/>
          </a:xfrm>
          <a:prstGeom prst="rect">
            <a:avLst/>
          </a:prstGeom>
        </p:spPr>
      </p:pic>
    </p:spTree>
    <p:extLst>
      <p:ext uri="{BB962C8B-B14F-4D97-AF65-F5344CB8AC3E}">
        <p14:creationId xmlns:p14="http://schemas.microsoft.com/office/powerpoint/2010/main" val="4285766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55B8A5-CC6F-4796-9586-3B01895A7F9D}"/>
              </a:ext>
            </a:extLst>
          </p:cNvPr>
          <p:cNvSpPr>
            <a:spLocks noGrp="1"/>
          </p:cNvSpPr>
          <p:nvPr>
            <p:ph type="title"/>
          </p:nvPr>
        </p:nvSpPr>
        <p:spPr>
          <a:xfrm>
            <a:off x="838200" y="365125"/>
            <a:ext cx="10515600" cy="1325563"/>
          </a:xfrm>
        </p:spPr>
        <p:txBody>
          <a:bodyPr>
            <a:normAutofit/>
          </a:bodyPr>
          <a:lstStyle/>
          <a:p>
            <a:r>
              <a:rPr lang="en-US">
                <a:solidFill>
                  <a:srgbClr val="FFFFFF"/>
                </a:solidFill>
              </a:rPr>
              <a:t>Complications</a:t>
            </a:r>
          </a:p>
        </p:txBody>
      </p:sp>
      <p:sp>
        <p:nvSpPr>
          <p:cNvPr id="3" name="Content Placeholder 2">
            <a:extLst>
              <a:ext uri="{FF2B5EF4-FFF2-40B4-BE49-F238E27FC236}">
                <a16:creationId xmlns:a16="http://schemas.microsoft.com/office/drawing/2014/main" id="{D48A3EC6-A965-4A7B-8658-1CFA4CB8244B}"/>
              </a:ext>
            </a:extLst>
          </p:cNvPr>
          <p:cNvSpPr>
            <a:spLocks noGrp="1"/>
          </p:cNvSpPr>
          <p:nvPr>
            <p:ph idx="1"/>
          </p:nvPr>
        </p:nvSpPr>
        <p:spPr>
          <a:xfrm>
            <a:off x="838200" y="2021249"/>
            <a:ext cx="5707565" cy="4155713"/>
          </a:xfrm>
        </p:spPr>
        <p:txBody>
          <a:bodyPr>
            <a:normAutofit/>
          </a:bodyPr>
          <a:lstStyle/>
          <a:p>
            <a:r>
              <a:rPr lang="en-US" sz="2000">
                <a:solidFill>
                  <a:srgbClr val="FFFFFF"/>
                </a:solidFill>
              </a:rPr>
              <a:t>Was unable to complete Tasks 7 and 10.</a:t>
            </a:r>
          </a:p>
          <a:p>
            <a:r>
              <a:rPr lang="en-US" sz="2000">
                <a:solidFill>
                  <a:srgbClr val="FFFFFF"/>
                </a:solidFill>
              </a:rPr>
              <a:t>The data overall was lacking 45 rows from the original source. Could not convert date types for those columns.</a:t>
            </a:r>
          </a:p>
          <a:p>
            <a:pPr marL="0" indent="0">
              <a:buNone/>
            </a:pPr>
            <a:endParaRPr lang="en-US" sz="2000">
              <a:solidFill>
                <a:srgbClr val="FFFFFF"/>
              </a:solidFill>
            </a:endParaRPr>
          </a:p>
          <a:p>
            <a:pPr marL="0" indent="0">
              <a:buNone/>
            </a:pPr>
            <a:endParaRPr lang="en-US" sz="2000">
              <a:solidFill>
                <a:srgbClr val="FFFFFF"/>
              </a:solidFill>
            </a:endParaRPr>
          </a:p>
        </p:txBody>
      </p:sp>
      <p:pic>
        <p:nvPicPr>
          <p:cNvPr id="7" name="Picture 6" descr="Graphical user interface, text, application&#10;&#10;Description automatically generated">
            <a:extLst>
              <a:ext uri="{FF2B5EF4-FFF2-40B4-BE49-F238E27FC236}">
                <a16:creationId xmlns:a16="http://schemas.microsoft.com/office/drawing/2014/main" id="{A81744EE-2A26-495E-BBDF-1CA59FA51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537" y="2448013"/>
            <a:ext cx="4313663" cy="908139"/>
          </a:xfrm>
          <a:prstGeom prst="rect">
            <a:avLst/>
          </a:prstGeom>
        </p:spPr>
      </p:pic>
      <p:pic>
        <p:nvPicPr>
          <p:cNvPr id="5" name="Picture 4" descr="Text&#10;&#10;Description automatically generated">
            <a:extLst>
              <a:ext uri="{FF2B5EF4-FFF2-40B4-BE49-F238E27FC236}">
                <a16:creationId xmlns:a16="http://schemas.microsoft.com/office/drawing/2014/main" id="{E076D2BD-6381-4107-9BB6-755BFE39E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537" y="5050474"/>
            <a:ext cx="4313663" cy="529747"/>
          </a:xfrm>
          <a:prstGeom prst="rect">
            <a:avLst/>
          </a:prstGeom>
        </p:spPr>
      </p:pic>
    </p:spTree>
    <p:extLst>
      <p:ext uri="{BB962C8B-B14F-4D97-AF65-F5344CB8AC3E}">
        <p14:creationId xmlns:p14="http://schemas.microsoft.com/office/powerpoint/2010/main" val="104227392"/>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524344-6823-49EA-89D4-E36A82A9F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672935-AAD8-45E8-B9ED-2DEFCEB8268A}"/>
              </a:ext>
            </a:extLst>
          </p:cNvPr>
          <p:cNvSpPr>
            <a:spLocks noGrp="1"/>
          </p:cNvSpPr>
          <p:nvPr>
            <p:ph type="title"/>
          </p:nvPr>
        </p:nvSpPr>
        <p:spPr>
          <a:xfrm>
            <a:off x="1716088" y="1354820"/>
            <a:ext cx="8748712" cy="2369988"/>
          </a:xfrm>
        </p:spPr>
        <p:txBody>
          <a:bodyPr vert="horz" lIns="91440" tIns="45720" rIns="91440" bIns="45720" rtlCol="0" anchor="b">
            <a:normAutofit/>
          </a:bodyPr>
          <a:lstStyle/>
          <a:p>
            <a:r>
              <a:rPr lang="en-US" sz="7200" kern="1200">
                <a:solidFill>
                  <a:schemeClr val="bg1"/>
                </a:solidFill>
                <a:latin typeface="+mj-lt"/>
                <a:ea typeface="+mj-ea"/>
                <a:cs typeface="+mj-cs"/>
              </a:rPr>
              <a:t>CREATING AND USING A DASHBOARD</a:t>
            </a:r>
          </a:p>
        </p:txBody>
      </p:sp>
      <p:grpSp>
        <p:nvGrpSpPr>
          <p:cNvPr id="9" name="Group 8">
            <a:extLst>
              <a:ext uri="{FF2B5EF4-FFF2-40B4-BE49-F238E27FC236}">
                <a16:creationId xmlns:a16="http://schemas.microsoft.com/office/drawing/2014/main" id="{83F0465A-8953-42AC-8F67-7B9A54E660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10" name="Freeform: Shape 9">
              <a:extLst>
                <a:ext uri="{FF2B5EF4-FFF2-40B4-BE49-F238E27FC236}">
                  <a16:creationId xmlns:a16="http://schemas.microsoft.com/office/drawing/2014/main" id="{50CE1BBA-977A-4210-A80D-8A0BAAA18B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71E1A328-D621-4993-B11B-011ED169AC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12" name="Freeform: Shape 11">
                <a:extLst>
                  <a:ext uri="{FF2B5EF4-FFF2-40B4-BE49-F238E27FC236}">
                    <a16:creationId xmlns:a16="http://schemas.microsoft.com/office/drawing/2014/main" id="{41D2543A-0A6F-4980-98CA-658AA8EEA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D0F2937-CF06-453C-B076-800064AEB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651828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5156C8-5A88-4AB2-AEEE-402018039713}"/>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a:solidFill>
                  <a:schemeClr val="bg1"/>
                </a:solidFill>
                <a:latin typeface="+mj-lt"/>
                <a:ea typeface="+mj-ea"/>
                <a:cs typeface="+mj-cs"/>
              </a:rPr>
              <a:t>Dashboard imports</a:t>
            </a: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00CD836A-BB98-4D57-9B7F-16D424CDA656}"/>
              </a:ext>
            </a:extLst>
          </p:cNvPr>
          <p:cNvSpPr txBox="1"/>
          <p:nvPr/>
        </p:nvSpPr>
        <p:spPr>
          <a:xfrm>
            <a:off x="767290" y="3428999"/>
            <a:ext cx="4075054" cy="274121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chemeClr val="bg1"/>
                </a:solidFill>
              </a:rPr>
              <a:t>Used Atom text editor to edit python file</a:t>
            </a:r>
          </a:p>
          <a:p>
            <a:pPr indent="-228600">
              <a:lnSpc>
                <a:spcPct val="90000"/>
              </a:lnSpc>
              <a:spcAft>
                <a:spcPts val="600"/>
              </a:spcAft>
              <a:buFont typeface="Arial" panose="020B0604020202020204" pitchFamily="34" charset="0"/>
              <a:buChar char="•"/>
            </a:pPr>
            <a:r>
              <a:rPr lang="en-US" sz="2000">
                <a:solidFill>
                  <a:schemeClr val="bg1"/>
                </a:solidFill>
              </a:rPr>
              <a:t>Loaded the libraries and packages listed above</a:t>
            </a:r>
          </a:p>
          <a:p>
            <a:pPr indent="-228600">
              <a:lnSpc>
                <a:spcPct val="90000"/>
              </a:lnSpc>
              <a:spcAft>
                <a:spcPts val="600"/>
              </a:spcAft>
              <a:buFont typeface="Arial" panose="020B0604020202020204" pitchFamily="34" charset="0"/>
              <a:buChar char="•"/>
            </a:pPr>
            <a:r>
              <a:rPr lang="en-US" sz="2000">
                <a:solidFill>
                  <a:schemeClr val="bg1"/>
                </a:solidFill>
              </a:rPr>
              <a:t>Used Pandas to read a csv as a dataframe.</a:t>
            </a:r>
          </a:p>
        </p:txBody>
      </p:sp>
      <p:pic>
        <p:nvPicPr>
          <p:cNvPr id="5" name="Content Placeholder 4">
            <a:extLst>
              <a:ext uri="{FF2B5EF4-FFF2-40B4-BE49-F238E27FC236}">
                <a16:creationId xmlns:a16="http://schemas.microsoft.com/office/drawing/2014/main" id="{12FADDE2-30B8-439D-8DED-FB8D199070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3856" y="1982831"/>
            <a:ext cx="5051320" cy="2891880"/>
          </a:xfrm>
          <a:prstGeom prst="rect">
            <a:avLst/>
          </a:prstGeom>
        </p:spPr>
      </p:pic>
    </p:spTree>
    <p:extLst>
      <p:ext uri="{BB962C8B-B14F-4D97-AF65-F5344CB8AC3E}">
        <p14:creationId xmlns:p14="http://schemas.microsoft.com/office/powerpoint/2010/main" val="3114223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6" name="Freeform: Shape 2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7AF31FA-309E-410F-B891-1197C7712DEF}"/>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kern="1200">
                <a:solidFill>
                  <a:schemeClr val="bg1"/>
                </a:solidFill>
                <a:latin typeface="+mj-lt"/>
                <a:ea typeface="+mj-ea"/>
                <a:cs typeface="+mj-cs"/>
              </a:rPr>
              <a:t>Dashboard Dropdown</a:t>
            </a:r>
          </a:p>
        </p:txBody>
      </p:sp>
      <p:sp>
        <p:nvSpPr>
          <p:cNvPr id="6" name="TextBox 5">
            <a:extLst>
              <a:ext uri="{FF2B5EF4-FFF2-40B4-BE49-F238E27FC236}">
                <a16:creationId xmlns:a16="http://schemas.microsoft.com/office/drawing/2014/main" id="{03C1703F-F8E0-40A1-9C12-604F9C1C3ABF}"/>
              </a:ext>
            </a:extLst>
          </p:cNvPr>
          <p:cNvSpPr txBox="1"/>
          <p:nvPr/>
        </p:nvSpPr>
        <p:spPr>
          <a:xfrm>
            <a:off x="765051" y="2286000"/>
            <a:ext cx="3384000"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alpha val="60000"/>
                  </a:schemeClr>
                </a:solidFill>
              </a:rPr>
              <a:t>Added an html child with .Div</a:t>
            </a:r>
          </a:p>
          <a:p>
            <a:pPr indent="-228600">
              <a:lnSpc>
                <a:spcPct val="90000"/>
              </a:lnSpc>
              <a:spcAft>
                <a:spcPts val="600"/>
              </a:spcAft>
              <a:buFont typeface="Arial" panose="020B0604020202020204" pitchFamily="34" charset="0"/>
              <a:buChar char="•"/>
            </a:pPr>
            <a:r>
              <a:rPr lang="en-US" sz="2000">
                <a:solidFill>
                  <a:schemeClr val="bg1">
                    <a:alpha val="60000"/>
                  </a:schemeClr>
                </a:solidFill>
              </a:rPr>
              <a:t>Using dcc.Dropdown created a dropdown menu to select ‘All’ or specific launch sites to view.</a:t>
            </a:r>
          </a:p>
        </p:txBody>
      </p:sp>
      <p:pic>
        <p:nvPicPr>
          <p:cNvPr id="5" name="Content Placeholder 4">
            <a:extLst>
              <a:ext uri="{FF2B5EF4-FFF2-40B4-BE49-F238E27FC236}">
                <a16:creationId xmlns:a16="http://schemas.microsoft.com/office/drawing/2014/main" id="{97441BB6-D945-4D77-8051-D3772552DB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7614" y="1666875"/>
            <a:ext cx="7134848" cy="3724275"/>
          </a:xfrm>
          <a:prstGeom prst="rect">
            <a:avLst/>
          </a:prstGeom>
        </p:spPr>
      </p:pic>
    </p:spTree>
    <p:extLst>
      <p:ext uri="{BB962C8B-B14F-4D97-AF65-F5344CB8AC3E}">
        <p14:creationId xmlns:p14="http://schemas.microsoft.com/office/powerpoint/2010/main" val="1671149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155C7-1BB5-4E18-A9E9-5C9EC9F2AE41}"/>
              </a:ext>
            </a:extLst>
          </p:cNvPr>
          <p:cNvSpPr>
            <a:spLocks noGrp="1"/>
          </p:cNvSpPr>
          <p:nvPr>
            <p:ph type="title"/>
          </p:nvPr>
        </p:nvSpPr>
        <p:spPr/>
        <p:txBody>
          <a:bodyPr/>
          <a:lstStyle/>
          <a:p>
            <a:r>
              <a:rPr lang="en-US" dirty="0"/>
              <a:t>Dashboard </a:t>
            </a:r>
            <a:r>
              <a:rPr lang="en-US" dirty="0" err="1"/>
              <a:t>PieChart</a:t>
            </a:r>
            <a:endParaRPr lang="en-US" dirty="0"/>
          </a:p>
        </p:txBody>
      </p:sp>
      <p:pic>
        <p:nvPicPr>
          <p:cNvPr id="5" name="Content Placeholder 4">
            <a:extLst>
              <a:ext uri="{FF2B5EF4-FFF2-40B4-BE49-F238E27FC236}">
                <a16:creationId xmlns:a16="http://schemas.microsoft.com/office/drawing/2014/main" id="{1A4E7EE0-CD75-4363-84D6-B5FC68E3E2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761" y="1988539"/>
            <a:ext cx="10356477" cy="2490602"/>
          </a:xfrm>
        </p:spPr>
      </p:pic>
      <p:pic>
        <p:nvPicPr>
          <p:cNvPr id="7" name="Picture 6">
            <a:extLst>
              <a:ext uri="{FF2B5EF4-FFF2-40B4-BE49-F238E27FC236}">
                <a16:creationId xmlns:a16="http://schemas.microsoft.com/office/drawing/2014/main" id="{2E65E4D2-2A47-4698-943D-F536CFEB7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61" y="1646988"/>
            <a:ext cx="3878916" cy="198137"/>
          </a:xfrm>
          <a:prstGeom prst="rect">
            <a:avLst/>
          </a:prstGeom>
        </p:spPr>
      </p:pic>
      <p:sp>
        <p:nvSpPr>
          <p:cNvPr id="8" name="TextBox 7">
            <a:extLst>
              <a:ext uri="{FF2B5EF4-FFF2-40B4-BE49-F238E27FC236}">
                <a16:creationId xmlns:a16="http://schemas.microsoft.com/office/drawing/2014/main" id="{1AB2BE81-AABC-49B5-8B6B-624BDEE94682}"/>
              </a:ext>
            </a:extLst>
          </p:cNvPr>
          <p:cNvSpPr txBox="1"/>
          <p:nvPr/>
        </p:nvSpPr>
        <p:spPr>
          <a:xfrm>
            <a:off x="1088993" y="4549676"/>
            <a:ext cx="10014012" cy="2308324"/>
          </a:xfrm>
          <a:prstGeom prst="rect">
            <a:avLst/>
          </a:prstGeom>
          <a:noFill/>
        </p:spPr>
        <p:txBody>
          <a:bodyPr wrap="square" rtlCol="0">
            <a:spAutoFit/>
          </a:bodyPr>
          <a:lstStyle/>
          <a:p>
            <a:r>
              <a:rPr lang="en-US" dirty="0"/>
              <a:t>Using </a:t>
            </a:r>
            <a:r>
              <a:rPr lang="en-US" dirty="0" err="1"/>
              <a:t>html.Div</a:t>
            </a:r>
            <a:r>
              <a:rPr lang="en-US" dirty="0"/>
              <a:t> and </a:t>
            </a:r>
            <a:r>
              <a:rPr lang="en-US" dirty="0" err="1"/>
              <a:t>dcc.Graph</a:t>
            </a:r>
            <a:r>
              <a:rPr lang="en-US" dirty="0"/>
              <a:t> can create a generic pie chart</a:t>
            </a:r>
          </a:p>
          <a:p>
            <a:r>
              <a:rPr lang="en-US" dirty="0"/>
              <a:t>Using a callback function we can set the output to be the same id as the above graph.</a:t>
            </a:r>
          </a:p>
          <a:p>
            <a:r>
              <a:rPr lang="en-US" dirty="0"/>
              <a:t>We create a function with callback inputs as our desire source for our arguments.</a:t>
            </a:r>
          </a:p>
          <a:p>
            <a:r>
              <a:rPr lang="en-US" dirty="0"/>
              <a:t>We write code to check the dropdown input. </a:t>
            </a:r>
          </a:p>
          <a:p>
            <a:r>
              <a:rPr lang="en-US" dirty="0"/>
              <a:t>If a site has been selected we create a sub-</a:t>
            </a:r>
            <a:r>
              <a:rPr lang="en-US" dirty="0" err="1"/>
              <a:t>DataFrame</a:t>
            </a:r>
            <a:r>
              <a:rPr lang="en-US" dirty="0"/>
              <a:t> to </a:t>
            </a:r>
            <a:r>
              <a:rPr lang="en-US" dirty="0" err="1"/>
              <a:t>groupby</a:t>
            </a:r>
            <a:r>
              <a:rPr lang="en-US" dirty="0"/>
              <a:t> the size of the  ‘Launch Site’ and ‘class’ attributes.</a:t>
            </a:r>
          </a:p>
          <a:p>
            <a:r>
              <a:rPr lang="en-US" dirty="0"/>
              <a:t>Output a pie chart for the selected attributes within the filtered </a:t>
            </a:r>
            <a:r>
              <a:rPr lang="en-US" dirty="0" err="1"/>
              <a:t>DataFrame</a:t>
            </a:r>
            <a:r>
              <a:rPr lang="en-US" dirty="0"/>
              <a:t> </a:t>
            </a:r>
          </a:p>
          <a:p>
            <a:r>
              <a:rPr lang="en-US" dirty="0"/>
              <a:t>Next slide to show the output.</a:t>
            </a:r>
          </a:p>
        </p:txBody>
      </p:sp>
    </p:spTree>
    <p:extLst>
      <p:ext uri="{BB962C8B-B14F-4D97-AF65-F5344CB8AC3E}">
        <p14:creationId xmlns:p14="http://schemas.microsoft.com/office/powerpoint/2010/main" val="2920989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5639-9252-495B-98ED-266B7D0DB143}"/>
              </a:ext>
            </a:extLst>
          </p:cNvPr>
          <p:cNvSpPr>
            <a:spLocks noGrp="1"/>
          </p:cNvSpPr>
          <p:nvPr>
            <p:ph type="title"/>
          </p:nvPr>
        </p:nvSpPr>
        <p:spPr/>
        <p:txBody>
          <a:bodyPr/>
          <a:lstStyle/>
          <a:p>
            <a:r>
              <a:rPr lang="en-US" dirty="0"/>
              <a:t>Dashboard </a:t>
            </a:r>
            <a:r>
              <a:rPr lang="en-US" dirty="0" err="1"/>
              <a:t>ScatterPlot</a:t>
            </a:r>
            <a:endParaRPr lang="en-US" dirty="0"/>
          </a:p>
        </p:txBody>
      </p:sp>
      <p:pic>
        <p:nvPicPr>
          <p:cNvPr id="5" name="Content Placeholder 4">
            <a:extLst>
              <a:ext uri="{FF2B5EF4-FFF2-40B4-BE49-F238E27FC236}">
                <a16:creationId xmlns:a16="http://schemas.microsoft.com/office/drawing/2014/main" id="{72B2BD72-5144-4876-BEBB-276F5917E6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2155" y="1755311"/>
            <a:ext cx="10515600" cy="3011998"/>
          </a:xfrm>
        </p:spPr>
      </p:pic>
      <p:pic>
        <p:nvPicPr>
          <p:cNvPr id="8" name="Picture 7">
            <a:extLst>
              <a:ext uri="{FF2B5EF4-FFF2-40B4-BE49-F238E27FC236}">
                <a16:creationId xmlns:a16="http://schemas.microsoft.com/office/drawing/2014/main" id="{FCEC1571-8B18-44FF-8143-95C0D2596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156" y="1504764"/>
            <a:ext cx="7324078" cy="185924"/>
          </a:xfrm>
          <a:prstGeom prst="rect">
            <a:avLst/>
          </a:prstGeom>
        </p:spPr>
      </p:pic>
      <p:sp>
        <p:nvSpPr>
          <p:cNvPr id="3" name="TextBox 2">
            <a:extLst>
              <a:ext uri="{FF2B5EF4-FFF2-40B4-BE49-F238E27FC236}">
                <a16:creationId xmlns:a16="http://schemas.microsoft.com/office/drawing/2014/main" id="{8933E7F9-628B-4757-B136-25313554D7B5}"/>
              </a:ext>
            </a:extLst>
          </p:cNvPr>
          <p:cNvSpPr txBox="1"/>
          <p:nvPr/>
        </p:nvSpPr>
        <p:spPr>
          <a:xfrm>
            <a:off x="1509204" y="5379868"/>
            <a:ext cx="9135122" cy="923330"/>
          </a:xfrm>
          <a:prstGeom prst="rect">
            <a:avLst/>
          </a:prstGeom>
          <a:noFill/>
        </p:spPr>
        <p:txBody>
          <a:bodyPr wrap="square" rtlCol="0">
            <a:spAutoFit/>
          </a:bodyPr>
          <a:lstStyle/>
          <a:p>
            <a:r>
              <a:rPr lang="en-US" dirty="0"/>
              <a:t>From what I was able to tell, the code should be correct but clearly isn’t since I can’t get the scatter plot to display. </a:t>
            </a:r>
          </a:p>
          <a:p>
            <a:r>
              <a:rPr lang="en-US" dirty="0"/>
              <a:t>Peer input would be greatly appreciated. </a:t>
            </a:r>
          </a:p>
        </p:txBody>
      </p:sp>
    </p:spTree>
    <p:extLst>
      <p:ext uri="{BB962C8B-B14F-4D97-AF65-F5344CB8AC3E}">
        <p14:creationId xmlns:p14="http://schemas.microsoft.com/office/powerpoint/2010/main" val="2659825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5" descr="A picture containing text, sky, outdoor, rope&#10;&#10;Description automatically generated">
            <a:extLst>
              <a:ext uri="{FF2B5EF4-FFF2-40B4-BE49-F238E27FC236}">
                <a16:creationId xmlns:a16="http://schemas.microsoft.com/office/drawing/2014/main" id="{66A905E6-6B70-429D-BE45-545C77ACE83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618" r="27053"/>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16" name="Freeform: Shape 15">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Freeform: Shape 17">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D0F180-43BF-420E-88F6-9E6DDC0D26FF}"/>
              </a:ext>
            </a:extLst>
          </p:cNvPr>
          <p:cNvSpPr>
            <a:spLocks noGrp="1"/>
          </p:cNvSpPr>
          <p:nvPr>
            <p:ph type="title"/>
          </p:nvPr>
        </p:nvSpPr>
        <p:spPr>
          <a:xfrm>
            <a:off x="804673" y="1396289"/>
            <a:ext cx="4782458" cy="1325563"/>
          </a:xfrm>
        </p:spPr>
        <p:txBody>
          <a:bodyPr>
            <a:normAutofit/>
          </a:bodyPr>
          <a:lstStyle/>
          <a:p>
            <a:r>
              <a:rPr lang="en-US" dirty="0"/>
              <a:t>EDA - Wrangling</a:t>
            </a:r>
          </a:p>
        </p:txBody>
      </p:sp>
      <p:sp>
        <p:nvSpPr>
          <p:cNvPr id="3" name="Content Placeholder 2">
            <a:extLst>
              <a:ext uri="{FF2B5EF4-FFF2-40B4-BE49-F238E27FC236}">
                <a16:creationId xmlns:a16="http://schemas.microsoft.com/office/drawing/2014/main" id="{6503F434-F3F8-47DB-884C-3B3903559487}"/>
              </a:ext>
            </a:extLst>
          </p:cNvPr>
          <p:cNvSpPr>
            <a:spLocks noGrp="1"/>
          </p:cNvSpPr>
          <p:nvPr>
            <p:ph idx="1"/>
          </p:nvPr>
        </p:nvSpPr>
        <p:spPr>
          <a:xfrm>
            <a:off x="804672" y="2871982"/>
            <a:ext cx="4782458" cy="3181684"/>
          </a:xfrm>
        </p:spPr>
        <p:txBody>
          <a:bodyPr anchor="t">
            <a:normAutofit/>
          </a:bodyPr>
          <a:lstStyle/>
          <a:p>
            <a:pPr marL="0" indent="0">
              <a:buNone/>
            </a:pPr>
            <a:r>
              <a:rPr lang="en-US" sz="1800"/>
              <a:t>In this section we will be applying aggregate functions to the DataFrame to obtain valuable insights. </a:t>
            </a:r>
          </a:p>
          <a:p>
            <a:pPr marL="0" indent="0">
              <a:buNone/>
            </a:pPr>
            <a:r>
              <a:rPr lang="en-US" sz="1800"/>
              <a:t>We will be using value_counts to separate outcomes associated with a successful launch from outcomes associated with a failed launch.</a:t>
            </a:r>
          </a:p>
        </p:txBody>
      </p:sp>
      <p:sp>
        <p:nvSpPr>
          <p:cNvPr id="7" name="TextBox 6">
            <a:extLst>
              <a:ext uri="{FF2B5EF4-FFF2-40B4-BE49-F238E27FC236}">
                <a16:creationId xmlns:a16="http://schemas.microsoft.com/office/drawing/2014/main" id="{72F5D9A4-6B11-406E-A922-F3294B9753BC}"/>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askanesthetician.wordpress.com/tag/estheticia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62795263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4B6366-7598-4299-9617-1E12E35CA5C6}"/>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3000">
                <a:solidFill>
                  <a:schemeClr val="bg1"/>
                </a:solidFill>
              </a:rPr>
              <a:t>Value Count and Nulls</a:t>
            </a:r>
          </a:p>
        </p:txBody>
      </p:sp>
      <p:cxnSp>
        <p:nvCxnSpPr>
          <p:cNvPr id="16" name="Straight Connector 15">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B8C9134-3C05-4534-902C-886F4951E8C6}"/>
              </a:ext>
            </a:extLst>
          </p:cNvPr>
          <p:cNvSpPr txBox="1"/>
          <p:nvPr/>
        </p:nvSpPr>
        <p:spPr>
          <a:xfrm>
            <a:off x="4945336" y="506727"/>
            <a:ext cx="6609921" cy="152674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dirty="0">
                <a:solidFill>
                  <a:schemeClr val="bg1"/>
                </a:solidFill>
              </a:rPr>
              <a:t>Here is an example of using </a:t>
            </a:r>
            <a:r>
              <a:rPr lang="en-US" sz="2200" dirty="0" err="1">
                <a:solidFill>
                  <a:schemeClr val="bg1"/>
                </a:solidFill>
              </a:rPr>
              <a:t>value_counts</a:t>
            </a:r>
            <a:r>
              <a:rPr lang="en-US" sz="2200" dirty="0">
                <a:solidFill>
                  <a:schemeClr val="bg1"/>
                </a:solidFill>
              </a:rPr>
              <a:t> to create dictionary of each unique value as the key and the number of times that value is present as the value associated with the key. </a:t>
            </a:r>
          </a:p>
        </p:txBody>
      </p:sp>
      <p:pic>
        <p:nvPicPr>
          <p:cNvPr id="9" name="Picture 8">
            <a:extLst>
              <a:ext uri="{FF2B5EF4-FFF2-40B4-BE49-F238E27FC236}">
                <a16:creationId xmlns:a16="http://schemas.microsoft.com/office/drawing/2014/main" id="{DCAFA0CE-A14A-4D00-9558-4A8B56BF3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380" y="2523915"/>
            <a:ext cx="3681336" cy="3749040"/>
          </a:xfrm>
          <a:prstGeom prst="rect">
            <a:avLst/>
          </a:prstGeom>
        </p:spPr>
      </p:pic>
      <p:pic>
        <p:nvPicPr>
          <p:cNvPr id="5" name="Content Placeholder 4">
            <a:extLst>
              <a:ext uri="{FF2B5EF4-FFF2-40B4-BE49-F238E27FC236}">
                <a16:creationId xmlns:a16="http://schemas.microsoft.com/office/drawing/2014/main" id="{1F6743BC-165C-4B7B-A024-32B583BFEE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52771" y="2527997"/>
            <a:ext cx="3544884" cy="3749040"/>
          </a:xfrm>
          <a:prstGeom prst="rect">
            <a:avLst/>
          </a:prstGeom>
        </p:spPr>
      </p:pic>
    </p:spTree>
    <p:extLst>
      <p:ext uri="{BB962C8B-B14F-4D97-AF65-F5344CB8AC3E}">
        <p14:creationId xmlns:p14="http://schemas.microsoft.com/office/powerpoint/2010/main" val="591171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6341-39D8-4488-8895-E27E84A815FB}"/>
              </a:ext>
            </a:extLst>
          </p:cNvPr>
          <p:cNvSpPr>
            <a:spLocks noGrp="1"/>
          </p:cNvSpPr>
          <p:nvPr>
            <p:ph type="title"/>
          </p:nvPr>
        </p:nvSpPr>
        <p:spPr/>
        <p:txBody>
          <a:bodyPr/>
          <a:lstStyle/>
          <a:p>
            <a:r>
              <a:rPr lang="en-US" dirty="0"/>
              <a:t>Creating the Class Column</a:t>
            </a:r>
          </a:p>
        </p:txBody>
      </p:sp>
      <p:pic>
        <p:nvPicPr>
          <p:cNvPr id="7" name="Picture 6">
            <a:extLst>
              <a:ext uri="{FF2B5EF4-FFF2-40B4-BE49-F238E27FC236}">
                <a16:creationId xmlns:a16="http://schemas.microsoft.com/office/drawing/2014/main" id="{2FFAC243-35B2-454D-9C93-1BA92AD4E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5826" y="1417842"/>
            <a:ext cx="3871295" cy="2209992"/>
          </a:xfrm>
          <a:prstGeom prst="rect">
            <a:avLst/>
          </a:prstGeom>
        </p:spPr>
      </p:pic>
      <p:pic>
        <p:nvPicPr>
          <p:cNvPr id="11" name="Picture 10">
            <a:extLst>
              <a:ext uri="{FF2B5EF4-FFF2-40B4-BE49-F238E27FC236}">
                <a16:creationId xmlns:a16="http://schemas.microsoft.com/office/drawing/2014/main" id="{0FEE250F-C57D-4050-B54F-6901B6C7C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82" y="1314302"/>
            <a:ext cx="3109229" cy="3154953"/>
          </a:xfrm>
          <a:prstGeom prst="rect">
            <a:avLst/>
          </a:prstGeom>
        </p:spPr>
      </p:pic>
      <p:pic>
        <p:nvPicPr>
          <p:cNvPr id="8" name="Picture 7">
            <a:extLst>
              <a:ext uri="{FF2B5EF4-FFF2-40B4-BE49-F238E27FC236}">
                <a16:creationId xmlns:a16="http://schemas.microsoft.com/office/drawing/2014/main" id="{61FAF5CD-3935-4BAA-B53C-063A8E4B5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76" y="4469255"/>
            <a:ext cx="4038950" cy="1859441"/>
          </a:xfrm>
          <a:prstGeom prst="rect">
            <a:avLst/>
          </a:prstGeom>
        </p:spPr>
      </p:pic>
      <p:pic>
        <p:nvPicPr>
          <p:cNvPr id="9" name="Content Placeholder 4">
            <a:extLst>
              <a:ext uri="{FF2B5EF4-FFF2-40B4-BE49-F238E27FC236}">
                <a16:creationId xmlns:a16="http://schemas.microsoft.com/office/drawing/2014/main" id="{DA0E2538-4007-4CD2-8C67-B9FDD7AF9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692" y="5216433"/>
            <a:ext cx="1554615" cy="678239"/>
          </a:xfrm>
          <a:prstGeom prst="rect">
            <a:avLst/>
          </a:prstGeom>
        </p:spPr>
      </p:pic>
      <p:sp>
        <p:nvSpPr>
          <p:cNvPr id="6" name="TextBox 5">
            <a:extLst>
              <a:ext uri="{FF2B5EF4-FFF2-40B4-BE49-F238E27FC236}">
                <a16:creationId xmlns:a16="http://schemas.microsoft.com/office/drawing/2014/main" id="{11D4A096-5CAE-4D29-B701-A8CAF7C22CB2}"/>
              </a:ext>
            </a:extLst>
          </p:cNvPr>
          <p:cNvSpPr txBox="1"/>
          <p:nvPr/>
        </p:nvSpPr>
        <p:spPr>
          <a:xfrm>
            <a:off x="8724900" y="1781175"/>
            <a:ext cx="3352800" cy="3693319"/>
          </a:xfrm>
          <a:prstGeom prst="rect">
            <a:avLst/>
          </a:prstGeom>
          <a:noFill/>
        </p:spPr>
        <p:txBody>
          <a:bodyPr wrap="square" rtlCol="0">
            <a:spAutoFit/>
          </a:bodyPr>
          <a:lstStyle/>
          <a:p>
            <a:r>
              <a:rPr lang="en-US"/>
              <a:t>Here we use value_counts to create the dictionary ‘landing_outcomes’. We then iterate through the keys of landing_outcomes to view each current outcome class. Based on which of the outcomes result in a success or failure (pre determined) we create a failure list called bad_outcomes. The list ‘landing_class’ is appended to include 0 or 1 based on failure or success. </a:t>
            </a:r>
            <a:endParaRPr lang="en-US" dirty="0"/>
          </a:p>
        </p:txBody>
      </p:sp>
    </p:spTree>
    <p:extLst>
      <p:ext uri="{BB962C8B-B14F-4D97-AF65-F5344CB8AC3E}">
        <p14:creationId xmlns:p14="http://schemas.microsoft.com/office/powerpoint/2010/main" val="182210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049D2F3-963A-4E45-9295-DBBA491B609E}"/>
              </a:ext>
            </a:extLst>
          </p:cNvPr>
          <p:cNvSpPr>
            <a:spLocks noGrp="1"/>
          </p:cNvSpPr>
          <p:nvPr>
            <p:ph type="title"/>
          </p:nvPr>
        </p:nvSpPr>
        <p:spPr>
          <a:xfrm>
            <a:off x="1014141" y="1450655"/>
            <a:ext cx="3932030" cy="3956690"/>
          </a:xfrm>
        </p:spPr>
        <p:txBody>
          <a:bodyPr anchor="ctr">
            <a:normAutofit/>
          </a:bodyPr>
          <a:lstStyle/>
          <a:p>
            <a:r>
              <a:rPr lang="en-US" sz="5600">
                <a:solidFill>
                  <a:schemeClr val="bg1"/>
                </a:solidFill>
              </a:rPr>
              <a:t>Introduction and Research Review</a:t>
            </a:r>
          </a:p>
        </p:txBody>
      </p:sp>
      <p:cxnSp>
        <p:nvCxnSpPr>
          <p:cNvPr id="17"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14831C-88F4-4C1B-8C9C-88C7180B0AD7}"/>
              </a:ext>
            </a:extLst>
          </p:cNvPr>
          <p:cNvSpPr>
            <a:spLocks noGrp="1"/>
          </p:cNvSpPr>
          <p:nvPr>
            <p:ph idx="1"/>
          </p:nvPr>
        </p:nvSpPr>
        <p:spPr>
          <a:xfrm>
            <a:off x="6096000" y="1108061"/>
            <a:ext cx="5008901" cy="4571972"/>
          </a:xfrm>
        </p:spPr>
        <p:txBody>
          <a:bodyPr anchor="ctr">
            <a:normAutofit/>
          </a:bodyPr>
          <a:lstStyle/>
          <a:p>
            <a:r>
              <a:rPr lang="en-US" sz="1900" dirty="0">
                <a:solidFill>
                  <a:schemeClr val="bg1"/>
                </a:solidFill>
              </a:rPr>
              <a:t>The purpose of this report is to explain a typical data science work-flow and provide examples of the techniques and resources used in the work-flow. The report will follow the layout of a typical report with the difference being the intent. A common data science report would showcase findings to data-driven questions. This report is designed to provide a general overview. </a:t>
            </a:r>
          </a:p>
          <a:p>
            <a:r>
              <a:rPr lang="en-US" sz="1900" dirty="0">
                <a:solidFill>
                  <a:schemeClr val="bg1"/>
                </a:solidFill>
              </a:rPr>
              <a:t>The data being used is from SpaceX launch resources and will be used to view and analyze intriguing relationships within the data. </a:t>
            </a:r>
          </a:p>
          <a:p>
            <a:r>
              <a:rPr lang="en-US" sz="1900" dirty="0">
                <a:solidFill>
                  <a:schemeClr val="bg1"/>
                </a:solidFill>
              </a:rPr>
              <a:t>This report is part of the criteria to obtain the IBM Data Science Professional certification through Coursera. All data was processed and assessed with guidance from the course staff. </a:t>
            </a:r>
          </a:p>
        </p:txBody>
      </p:sp>
    </p:spTree>
    <p:extLst>
      <p:ext uri="{BB962C8B-B14F-4D97-AF65-F5344CB8AC3E}">
        <p14:creationId xmlns:p14="http://schemas.microsoft.com/office/powerpoint/2010/main" val="3827965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4FB2F3E-259B-4650-B258-F09745BAA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84C5BAC-71DF-48C0-AB51-699516D3BE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10" name="Freeform 5">
              <a:extLst>
                <a:ext uri="{FF2B5EF4-FFF2-40B4-BE49-F238E27FC236}">
                  <a16:creationId xmlns:a16="http://schemas.microsoft.com/office/drawing/2014/main" id="{6742FA10-28D2-4023-A08B-427E93706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11" name="Freeform 6">
              <a:extLst>
                <a:ext uri="{FF2B5EF4-FFF2-40B4-BE49-F238E27FC236}">
                  <a16:creationId xmlns:a16="http://schemas.microsoft.com/office/drawing/2014/main" id="{BC497CE0-1368-4C66-923F-CA97C35ED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12" name="Freeform 7">
              <a:extLst>
                <a:ext uri="{FF2B5EF4-FFF2-40B4-BE49-F238E27FC236}">
                  <a16:creationId xmlns:a16="http://schemas.microsoft.com/office/drawing/2014/main" id="{F96D638D-D7BB-43E9-BC7A-6FBBDB507B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13" name="Freeform 8">
              <a:extLst>
                <a:ext uri="{FF2B5EF4-FFF2-40B4-BE49-F238E27FC236}">
                  <a16:creationId xmlns:a16="http://schemas.microsoft.com/office/drawing/2014/main" id="{207DB018-8F92-42DF-A1CA-065C774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14" name="Freeform 9">
              <a:extLst>
                <a:ext uri="{FF2B5EF4-FFF2-40B4-BE49-F238E27FC236}">
                  <a16:creationId xmlns:a16="http://schemas.microsoft.com/office/drawing/2014/main" id="{BB2A6006-A798-4927-B799-42A45D5B1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15" name="Freeform 10">
              <a:extLst>
                <a:ext uri="{FF2B5EF4-FFF2-40B4-BE49-F238E27FC236}">
                  <a16:creationId xmlns:a16="http://schemas.microsoft.com/office/drawing/2014/main" id="{3F6DB3F4-548A-4D02-A6CC-D5275E6C85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16" name="Freeform 11">
              <a:extLst>
                <a:ext uri="{FF2B5EF4-FFF2-40B4-BE49-F238E27FC236}">
                  <a16:creationId xmlns:a16="http://schemas.microsoft.com/office/drawing/2014/main" id="{2D9F4A59-DDA2-427E-802B-9056AD99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17" name="Freeform 12">
              <a:extLst>
                <a:ext uri="{FF2B5EF4-FFF2-40B4-BE49-F238E27FC236}">
                  <a16:creationId xmlns:a16="http://schemas.microsoft.com/office/drawing/2014/main" id="{BF086A79-DD15-4D5E-A197-9ADE0ACFD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18" name="Freeform 13">
              <a:extLst>
                <a:ext uri="{FF2B5EF4-FFF2-40B4-BE49-F238E27FC236}">
                  <a16:creationId xmlns:a16="http://schemas.microsoft.com/office/drawing/2014/main" id="{CCB86A9C-D602-4645-AF2E-7BADDF1E9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19" name="Freeform 14">
              <a:extLst>
                <a:ext uri="{FF2B5EF4-FFF2-40B4-BE49-F238E27FC236}">
                  <a16:creationId xmlns:a16="http://schemas.microsoft.com/office/drawing/2014/main" id="{21C6649F-C4FA-423E-A09A-1B286FAE2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20" name="Freeform 15">
              <a:extLst>
                <a:ext uri="{FF2B5EF4-FFF2-40B4-BE49-F238E27FC236}">
                  <a16:creationId xmlns:a16="http://schemas.microsoft.com/office/drawing/2014/main" id="{F00891A4-E0CB-4F23-AD2A-4A2108753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21" name="Freeform 16">
              <a:extLst>
                <a:ext uri="{FF2B5EF4-FFF2-40B4-BE49-F238E27FC236}">
                  <a16:creationId xmlns:a16="http://schemas.microsoft.com/office/drawing/2014/main" id="{0688C71A-541C-4CD1-9821-92958FFC0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22" name="Freeform 17">
              <a:extLst>
                <a:ext uri="{FF2B5EF4-FFF2-40B4-BE49-F238E27FC236}">
                  <a16:creationId xmlns:a16="http://schemas.microsoft.com/office/drawing/2014/main" id="{B5F5BDE4-42C0-4408-B6A9-B35D037F1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23" name="Freeform 18">
              <a:extLst>
                <a:ext uri="{FF2B5EF4-FFF2-40B4-BE49-F238E27FC236}">
                  <a16:creationId xmlns:a16="http://schemas.microsoft.com/office/drawing/2014/main" id="{B215F5C9-B825-47D1-8E5B-AE5BE61A4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24" name="Freeform 19">
              <a:extLst>
                <a:ext uri="{FF2B5EF4-FFF2-40B4-BE49-F238E27FC236}">
                  <a16:creationId xmlns:a16="http://schemas.microsoft.com/office/drawing/2014/main" id="{8FDD346A-E62F-4D05-B776-13CE8F35F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25" name="Freeform 20">
              <a:extLst>
                <a:ext uri="{FF2B5EF4-FFF2-40B4-BE49-F238E27FC236}">
                  <a16:creationId xmlns:a16="http://schemas.microsoft.com/office/drawing/2014/main" id="{C1037E36-F1A3-4462-A9C6-C94A78146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26" name="Freeform 21">
              <a:extLst>
                <a:ext uri="{FF2B5EF4-FFF2-40B4-BE49-F238E27FC236}">
                  <a16:creationId xmlns:a16="http://schemas.microsoft.com/office/drawing/2014/main" id="{10D539D8-C2C4-45F9-9778-440E8624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27" name="Freeform 22">
              <a:extLst>
                <a:ext uri="{FF2B5EF4-FFF2-40B4-BE49-F238E27FC236}">
                  <a16:creationId xmlns:a16="http://schemas.microsoft.com/office/drawing/2014/main" id="{8B003199-95C6-4E08-9D5D-E53DAF421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28" name="Freeform 23">
              <a:extLst>
                <a:ext uri="{FF2B5EF4-FFF2-40B4-BE49-F238E27FC236}">
                  <a16:creationId xmlns:a16="http://schemas.microsoft.com/office/drawing/2014/main" id="{6A2507B4-2AA4-44A1-93B1-D65EC73AF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sp>
        <p:nvSpPr>
          <p:cNvPr id="2" name="Title 1">
            <a:extLst>
              <a:ext uri="{FF2B5EF4-FFF2-40B4-BE49-F238E27FC236}">
                <a16:creationId xmlns:a16="http://schemas.microsoft.com/office/drawing/2014/main" id="{CFB0FD7B-0B23-47F7-A8FA-95BE73B9C704}"/>
              </a:ext>
            </a:extLst>
          </p:cNvPr>
          <p:cNvSpPr>
            <a:spLocks noGrp="1"/>
          </p:cNvSpPr>
          <p:nvPr>
            <p:ph type="title"/>
          </p:nvPr>
        </p:nvSpPr>
        <p:spPr>
          <a:xfrm>
            <a:off x="2002536" y="1261872"/>
            <a:ext cx="8238744" cy="3118104"/>
          </a:xfrm>
        </p:spPr>
        <p:txBody>
          <a:bodyPr vert="horz" lIns="91440" tIns="45720" rIns="91440" bIns="45720" rtlCol="0" anchor="b">
            <a:normAutofit/>
          </a:bodyPr>
          <a:lstStyle/>
          <a:p>
            <a:r>
              <a:rPr lang="en-US" sz="6800" kern="1200">
                <a:solidFill>
                  <a:schemeClr val="tx1"/>
                </a:solidFill>
                <a:latin typeface="+mj-lt"/>
                <a:ea typeface="+mj-ea"/>
                <a:cs typeface="+mj-cs"/>
              </a:rPr>
              <a:t>Data Visualization</a:t>
            </a:r>
          </a:p>
        </p:txBody>
      </p:sp>
      <p:sp>
        <p:nvSpPr>
          <p:cNvPr id="30" name="Isosceles Triangle 29">
            <a:extLst>
              <a:ext uri="{FF2B5EF4-FFF2-40B4-BE49-F238E27FC236}">
                <a16:creationId xmlns:a16="http://schemas.microsoft.com/office/drawing/2014/main" id="{83CB2632-0822-4E49-A707-FA1B8A4D0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35823" y="3320139"/>
            <a:ext cx="300774" cy="25928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tx1"/>
              </a:solidFill>
            </a:endParaRPr>
          </a:p>
        </p:txBody>
      </p:sp>
    </p:spTree>
    <p:extLst>
      <p:ext uri="{BB962C8B-B14F-4D97-AF65-F5344CB8AC3E}">
        <p14:creationId xmlns:p14="http://schemas.microsoft.com/office/powerpoint/2010/main" val="3011894568"/>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8BC2F318-75AE-400F-AD71-AD3BC6FB8B04}"/>
              </a:ext>
            </a:extLst>
          </p:cNvPr>
          <p:cNvSpPr>
            <a:spLocks noGrp="1"/>
          </p:cNvSpPr>
          <p:nvPr>
            <p:ph type="title"/>
          </p:nvPr>
        </p:nvSpPr>
        <p:spPr>
          <a:xfrm>
            <a:off x="1712915" y="1040400"/>
            <a:ext cx="7866060" cy="707886"/>
          </a:xfrm>
        </p:spPr>
        <p:txBody>
          <a:bodyPr anchor="b">
            <a:normAutofit/>
          </a:bodyPr>
          <a:lstStyle/>
          <a:p>
            <a:r>
              <a:rPr lang="en-US" sz="4000"/>
              <a:t>EDA- Visualization</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30AD2DCF-0DEF-446C-81C5-1FEA13B77308}"/>
              </a:ext>
            </a:extLst>
          </p:cNvPr>
          <p:cNvSpPr>
            <a:spLocks noGrp="1"/>
          </p:cNvSpPr>
          <p:nvPr>
            <p:ph idx="1"/>
          </p:nvPr>
        </p:nvSpPr>
        <p:spPr>
          <a:xfrm>
            <a:off x="1712914" y="3070719"/>
            <a:ext cx="7866061" cy="2937969"/>
          </a:xfrm>
        </p:spPr>
        <p:txBody>
          <a:bodyPr>
            <a:normAutofit/>
          </a:bodyPr>
          <a:lstStyle/>
          <a:p>
            <a:r>
              <a:rPr lang="en-US" sz="2400">
                <a:solidFill>
                  <a:schemeClr val="tx1">
                    <a:alpha val="80000"/>
                  </a:schemeClr>
                </a:solidFill>
              </a:rPr>
              <a:t>In this section we will use Seaborn to build figures and visualize particular relationships of the data in our DataFrame.</a:t>
            </a:r>
          </a:p>
        </p:txBody>
      </p:sp>
    </p:spTree>
    <p:extLst>
      <p:ext uri="{BB962C8B-B14F-4D97-AF65-F5344CB8AC3E}">
        <p14:creationId xmlns:p14="http://schemas.microsoft.com/office/powerpoint/2010/main" val="1534188957"/>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0BDBC4-12B3-4CEE-9E12-B06C5122BF2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Imports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a:extLst>
              <a:ext uri="{FF2B5EF4-FFF2-40B4-BE49-F238E27FC236}">
                <a16:creationId xmlns:a16="http://schemas.microsoft.com/office/drawing/2014/main" id="{9C210118-4557-4F07-8853-D2B4002496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3416532"/>
            <a:ext cx="11496821" cy="2184395"/>
          </a:xfrm>
          <a:prstGeom prst="rect">
            <a:avLst/>
          </a:prstGeom>
        </p:spPr>
      </p:pic>
    </p:spTree>
    <p:extLst>
      <p:ext uri="{BB962C8B-B14F-4D97-AF65-F5344CB8AC3E}">
        <p14:creationId xmlns:p14="http://schemas.microsoft.com/office/powerpoint/2010/main" val="3309550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D2E3063-0E4E-461D-9AF2-8DC5F325BC20}"/>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4800" kern="1200">
                <a:solidFill>
                  <a:schemeClr val="bg1"/>
                </a:solidFill>
                <a:latin typeface="+mj-lt"/>
                <a:ea typeface="+mj-ea"/>
                <a:cs typeface="+mj-cs"/>
              </a:rPr>
              <a:t>Launch Site Vs Flight number</a:t>
            </a:r>
          </a:p>
        </p:txBody>
      </p:sp>
      <p:sp>
        <p:nvSpPr>
          <p:cNvPr id="6" name="TextBox 5">
            <a:extLst>
              <a:ext uri="{FF2B5EF4-FFF2-40B4-BE49-F238E27FC236}">
                <a16:creationId xmlns:a16="http://schemas.microsoft.com/office/drawing/2014/main" id="{E0510842-4145-4047-9143-A26777E3DF5A}"/>
              </a:ext>
            </a:extLst>
          </p:cNvPr>
          <p:cNvSpPr txBox="1"/>
          <p:nvPr/>
        </p:nvSpPr>
        <p:spPr>
          <a:xfrm>
            <a:off x="6095996" y="630936"/>
            <a:ext cx="5064191" cy="209676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solidFill>
                  <a:schemeClr val="bg1"/>
                </a:solidFill>
              </a:rPr>
              <a:t>Here we use Seaborn to build a scatterplot comparing Launch Site and Flight Number. By doing this we can visualize any significant relationships between Flight Number, Launch Site, and success vs failure for each site. It would seem that the later launches have a higher success rate than earlier launches. </a:t>
            </a:r>
          </a:p>
        </p:txBody>
      </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Chart, scatter chart&#10;&#10;Description automatically generated">
            <a:extLst>
              <a:ext uri="{FF2B5EF4-FFF2-40B4-BE49-F238E27FC236}">
                <a16:creationId xmlns:a16="http://schemas.microsoft.com/office/drawing/2014/main" id="{1AA30E76-9B9D-44B8-AFAE-A2A66C3175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359" y="2892075"/>
            <a:ext cx="10843065" cy="3252918"/>
          </a:xfrm>
          <a:prstGeom prst="rect">
            <a:avLst/>
          </a:prstGeom>
        </p:spPr>
      </p:pic>
      <p:grpSp>
        <p:nvGrpSpPr>
          <p:cNvPr id="39" name="Group 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0" name="Straight Connector 39">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8509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Graphical user interface, text, application, email&#10;&#10;Description automatically generated">
            <a:extLst>
              <a:ext uri="{FF2B5EF4-FFF2-40B4-BE49-F238E27FC236}">
                <a16:creationId xmlns:a16="http://schemas.microsoft.com/office/drawing/2014/main" id="{0044213F-383F-45C9-AD5E-713D4AAF470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7625"/>
          <a:stretch/>
        </p:blipFill>
        <p:spPr>
          <a:xfrm>
            <a:off x="626590" y="317578"/>
            <a:ext cx="10851111" cy="3508437"/>
          </a:xfrm>
          <a:prstGeom prst="rect">
            <a:avLst/>
          </a:prstGeom>
        </p:spPr>
      </p:pic>
      <p:grpSp>
        <p:nvGrpSpPr>
          <p:cNvPr id="42" name="Group 41">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3" name="Straight Connector 42">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5B7621C-38D8-4C38-AD8E-F400C820ABFC}"/>
              </a:ext>
            </a:extLst>
          </p:cNvPr>
          <p:cNvSpPr>
            <a:spLocks noGrp="1"/>
          </p:cNvSpPr>
          <p:nvPr>
            <p:ph type="title"/>
          </p:nvPr>
        </p:nvSpPr>
        <p:spPr>
          <a:xfrm>
            <a:off x="630936" y="4018137"/>
            <a:ext cx="4569060" cy="2129586"/>
          </a:xfrm>
          <a:noFill/>
        </p:spPr>
        <p:txBody>
          <a:bodyPr vert="horz" lIns="91440" tIns="45720" rIns="91440" bIns="45720" rtlCol="0" anchor="t">
            <a:normAutofit/>
          </a:bodyPr>
          <a:lstStyle/>
          <a:p>
            <a:r>
              <a:rPr lang="en-US" sz="4800">
                <a:solidFill>
                  <a:schemeClr val="bg1"/>
                </a:solidFill>
              </a:rPr>
              <a:t>Launch Success by Payload Mass per Site</a:t>
            </a:r>
          </a:p>
        </p:txBody>
      </p:sp>
      <p:sp>
        <p:nvSpPr>
          <p:cNvPr id="6" name="TextBox 5">
            <a:extLst>
              <a:ext uri="{FF2B5EF4-FFF2-40B4-BE49-F238E27FC236}">
                <a16:creationId xmlns:a16="http://schemas.microsoft.com/office/drawing/2014/main" id="{E2531DFF-A837-4F30-BA98-3E3860D523E9}"/>
              </a:ext>
            </a:extLst>
          </p:cNvPr>
          <p:cNvSpPr txBox="1"/>
          <p:nvPr/>
        </p:nvSpPr>
        <p:spPr>
          <a:xfrm>
            <a:off x="5486080" y="4018143"/>
            <a:ext cx="5674105"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bg1"/>
                </a:solidFill>
              </a:rPr>
              <a:t>Here we use Seaborn to build a scatterplot comparing Launch Site and Payload Mass. By doing this we can visualize any significant relationships between Payload Mass and Success rate by Launch Site. It would seem the later launches have a higher success rate than earlier launches. </a:t>
            </a:r>
          </a:p>
        </p:txBody>
      </p:sp>
    </p:spTree>
    <p:extLst>
      <p:ext uri="{BB962C8B-B14F-4D97-AF65-F5344CB8AC3E}">
        <p14:creationId xmlns:p14="http://schemas.microsoft.com/office/powerpoint/2010/main" val="2003612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4" name="Oval 43">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4" name="Straight Connector 5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9" name="Rectangle 5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2" name="Straight Connector 6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61A57FB-844D-4BA2-A618-8A64CE137F41}"/>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sz="4800" kern="1200">
                <a:solidFill>
                  <a:schemeClr val="bg1"/>
                </a:solidFill>
                <a:latin typeface="+mj-lt"/>
                <a:ea typeface="+mj-ea"/>
                <a:cs typeface="+mj-cs"/>
              </a:rPr>
              <a:t>Launch Success by Orbit</a:t>
            </a:r>
          </a:p>
        </p:txBody>
      </p:sp>
      <p:pic>
        <p:nvPicPr>
          <p:cNvPr id="5" name="Content Placeholder 4" descr="Chart, scatter chart&#10;&#10;Description automatically generated">
            <a:extLst>
              <a:ext uri="{FF2B5EF4-FFF2-40B4-BE49-F238E27FC236}">
                <a16:creationId xmlns:a16="http://schemas.microsoft.com/office/drawing/2014/main" id="{A67E1CB0-AA9F-4AD9-B5A1-FB38428EC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359" y="651051"/>
            <a:ext cx="10843065" cy="3198704"/>
          </a:xfrm>
          <a:prstGeom prst="rect">
            <a:avLst/>
          </a:prstGeom>
        </p:spPr>
      </p:pic>
      <p:grpSp>
        <p:nvGrpSpPr>
          <p:cNvPr id="67" name="Group 66">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68" name="Straight Connector 67">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3" name="Oval 72">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256D7E-7EA1-4600-B56F-0A1DDECB8E53}"/>
              </a:ext>
            </a:extLst>
          </p:cNvPr>
          <p:cNvSpPr txBox="1"/>
          <p:nvPr/>
        </p:nvSpPr>
        <p:spPr>
          <a:xfrm>
            <a:off x="5925304" y="4018143"/>
            <a:ext cx="5549111"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bg1"/>
                </a:solidFill>
              </a:rPr>
              <a:t>Here we use Seaborn to build a scatterplot comparing Orbit and Flight Number. By doing this we can visualize any significant relationships between Flight Number and Success rate by Orbit. It would seem there are more launches to lower orbits for earlier flights than later flights. </a:t>
            </a:r>
          </a:p>
          <a:p>
            <a:pPr indent="-228600">
              <a:lnSpc>
                <a:spcPct val="90000"/>
              </a:lnSpc>
              <a:spcAft>
                <a:spcPts val="600"/>
              </a:spcAft>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4102303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 name="Rectangle 4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49">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51">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3" name="Oval 52">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53">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54">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55">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56">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57">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Rectangle 5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6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3" name="Straight Connector 62">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11" name="Rectangle 6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1" name="Straight Connector 7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2" name="Straight Connector 7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0AF68B3-C1B8-4D1B-93C5-19F14B943AE1}"/>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sz="4800" kern="1200">
                <a:solidFill>
                  <a:schemeClr val="bg1"/>
                </a:solidFill>
                <a:latin typeface="+mj-lt"/>
                <a:ea typeface="+mj-ea"/>
                <a:cs typeface="+mj-cs"/>
              </a:rPr>
              <a:t>Launch Success in Orbits by Payload Mass</a:t>
            </a:r>
          </a:p>
        </p:txBody>
      </p:sp>
      <p:pic>
        <p:nvPicPr>
          <p:cNvPr id="5" name="Content Placeholder 4" descr="Chart, scatter chart&#10;&#10;Description automatically generated">
            <a:extLst>
              <a:ext uri="{FF2B5EF4-FFF2-40B4-BE49-F238E27FC236}">
                <a16:creationId xmlns:a16="http://schemas.microsoft.com/office/drawing/2014/main" id="{C05FF582-6F11-4834-B2CC-F0152FD2FE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440" b="-1"/>
          <a:stretch/>
        </p:blipFill>
        <p:spPr>
          <a:xfrm>
            <a:off x="1003412" y="617779"/>
            <a:ext cx="10098958" cy="3265248"/>
          </a:xfrm>
          <a:prstGeom prst="rect">
            <a:avLst/>
          </a:prstGeom>
        </p:spPr>
      </p:pic>
      <p:grpSp>
        <p:nvGrpSpPr>
          <p:cNvPr id="113" name="Group 75">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77" name="Straight Connector 76">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2" name="Oval 81">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EB8C7D8-D8A2-4A01-AF85-63EE23931D5A}"/>
              </a:ext>
            </a:extLst>
          </p:cNvPr>
          <p:cNvSpPr txBox="1"/>
          <p:nvPr/>
        </p:nvSpPr>
        <p:spPr>
          <a:xfrm>
            <a:off x="5925304" y="4018143"/>
            <a:ext cx="5549111"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bg1"/>
                </a:solidFill>
              </a:rPr>
              <a:t>Here we can see that heavy payloads are most successful in VLEO orbit. </a:t>
            </a:r>
          </a:p>
        </p:txBody>
      </p:sp>
    </p:spTree>
    <p:extLst>
      <p:ext uri="{BB962C8B-B14F-4D97-AF65-F5344CB8AC3E}">
        <p14:creationId xmlns:p14="http://schemas.microsoft.com/office/powerpoint/2010/main" val="289051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10DC0BE-9A7D-4E0A-8D3F-686FC2E289DB}"/>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sz="4800" kern="1200" dirty="0">
                <a:solidFill>
                  <a:schemeClr val="bg1"/>
                </a:solidFill>
                <a:latin typeface="+mj-lt"/>
                <a:ea typeface="+mj-ea"/>
                <a:cs typeface="+mj-cs"/>
              </a:rPr>
              <a:t>Viewing Success for each Orbit.</a:t>
            </a:r>
          </a:p>
        </p:txBody>
      </p:sp>
      <p:pic>
        <p:nvPicPr>
          <p:cNvPr id="5" name="Content Placeholder 4">
            <a:extLst>
              <a:ext uri="{FF2B5EF4-FFF2-40B4-BE49-F238E27FC236}">
                <a16:creationId xmlns:a16="http://schemas.microsoft.com/office/drawing/2014/main" id="{DDB7A20F-7403-4206-8649-01C3C114B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7477" y="617778"/>
            <a:ext cx="8119498" cy="3265248"/>
          </a:xfrm>
          <a:prstGeom prst="rect">
            <a:avLst/>
          </a:prstGeom>
        </p:spPr>
      </p:pic>
      <p:grpSp>
        <p:nvGrpSpPr>
          <p:cNvPr id="39" name="Group 3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B2F7FC-0D1B-4300-AC99-3785A0CBDA97}"/>
              </a:ext>
            </a:extLst>
          </p:cNvPr>
          <p:cNvSpPr txBox="1"/>
          <p:nvPr/>
        </p:nvSpPr>
        <p:spPr>
          <a:xfrm>
            <a:off x="5925304" y="4018143"/>
            <a:ext cx="5549111"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bg1"/>
                </a:solidFill>
              </a:rPr>
              <a:t>Here we can use groupby to group each orbit by its average success. We use Seaborn barplot to represent each orbit and its average success as a bar graph. </a:t>
            </a:r>
          </a:p>
        </p:txBody>
      </p:sp>
    </p:spTree>
    <p:extLst>
      <p:ext uri="{BB962C8B-B14F-4D97-AF65-F5344CB8AC3E}">
        <p14:creationId xmlns:p14="http://schemas.microsoft.com/office/powerpoint/2010/main" val="3579660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A299ADF-C96B-4580-9DF4-9D9269C56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DA147-717F-46B0-84BF-33B110EBB294}"/>
              </a:ext>
            </a:extLst>
          </p:cNvPr>
          <p:cNvSpPr>
            <a:spLocks noGrp="1"/>
          </p:cNvSpPr>
          <p:nvPr>
            <p:ph type="title"/>
          </p:nvPr>
        </p:nvSpPr>
        <p:spPr>
          <a:xfrm>
            <a:off x="5498400" y="713232"/>
            <a:ext cx="5983411" cy="1197864"/>
          </a:xfrm>
        </p:spPr>
        <p:txBody>
          <a:bodyPr vert="horz" lIns="91440" tIns="45720" rIns="91440" bIns="45720" rtlCol="0" anchor="ctr">
            <a:normAutofit/>
          </a:bodyPr>
          <a:lstStyle/>
          <a:p>
            <a:r>
              <a:rPr lang="en-US" dirty="0"/>
              <a:t>One-hot-encoding</a:t>
            </a:r>
          </a:p>
        </p:txBody>
      </p:sp>
      <p:pic>
        <p:nvPicPr>
          <p:cNvPr id="9" name="Picture 8" descr="Graphical user interface, text, application&#10;&#10;Description automatically generated">
            <a:extLst>
              <a:ext uri="{FF2B5EF4-FFF2-40B4-BE49-F238E27FC236}">
                <a16:creationId xmlns:a16="http://schemas.microsoft.com/office/drawing/2014/main" id="{BD5D0ECD-353C-4895-8D07-B29BE3DFF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875" y="4491646"/>
            <a:ext cx="3532036" cy="563078"/>
          </a:xfrm>
          <a:prstGeom prst="rect">
            <a:avLst/>
          </a:prstGeom>
        </p:spPr>
      </p:pic>
      <p:cxnSp>
        <p:nvCxnSpPr>
          <p:cNvPr id="17" name="Straight Connector 16">
            <a:extLst>
              <a:ext uri="{FF2B5EF4-FFF2-40B4-BE49-F238E27FC236}">
                <a16:creationId xmlns:a16="http://schemas.microsoft.com/office/drawing/2014/main" id="{A18AE3DB-564F-40F4-9C9A-530A51C004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115562" y="831087"/>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able&#10;&#10;Description automatically generated">
            <a:extLst>
              <a:ext uri="{FF2B5EF4-FFF2-40B4-BE49-F238E27FC236}">
                <a16:creationId xmlns:a16="http://schemas.microsoft.com/office/drawing/2014/main" id="{EF2D24B5-76FB-4C45-9A5A-BA48B68938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71" y="1860397"/>
            <a:ext cx="5354728" cy="2038350"/>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FBB26FD3-42BE-415D-9807-68DF290B0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1" y="4317847"/>
            <a:ext cx="5354728" cy="2121053"/>
          </a:xfrm>
          <a:prstGeom prst="rect">
            <a:avLst/>
          </a:prstGeom>
        </p:spPr>
      </p:pic>
      <p:sp>
        <p:nvSpPr>
          <p:cNvPr id="10" name="TextBox 9">
            <a:extLst>
              <a:ext uri="{FF2B5EF4-FFF2-40B4-BE49-F238E27FC236}">
                <a16:creationId xmlns:a16="http://schemas.microsoft.com/office/drawing/2014/main" id="{4E14CFC0-0A40-4792-A566-9C85046601C7}"/>
              </a:ext>
            </a:extLst>
          </p:cNvPr>
          <p:cNvSpPr txBox="1"/>
          <p:nvPr/>
        </p:nvSpPr>
        <p:spPr>
          <a:xfrm>
            <a:off x="5498400" y="2048256"/>
            <a:ext cx="5983411" cy="41239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100"/>
              <a:t>One-hot-encoding is technique in which we convert categorical values into individual attributes and for each row we assign a class of zero or one. We can use this to build a DataFrame that can be related and used to build prediction models. </a:t>
            </a:r>
          </a:p>
        </p:txBody>
      </p:sp>
    </p:spTree>
    <p:extLst>
      <p:ext uri="{BB962C8B-B14F-4D97-AF65-F5344CB8AC3E}">
        <p14:creationId xmlns:p14="http://schemas.microsoft.com/office/powerpoint/2010/main" val="3341354720"/>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ns in a map">
            <a:extLst>
              <a:ext uri="{FF2B5EF4-FFF2-40B4-BE49-F238E27FC236}">
                <a16:creationId xmlns:a16="http://schemas.microsoft.com/office/drawing/2014/main" id="{C1947033-11DC-4D60-A5F4-D21B8FCDD5B7}"/>
              </a:ext>
            </a:extLst>
          </p:cNvPr>
          <p:cNvPicPr>
            <a:picLocks noChangeAspect="1"/>
          </p:cNvPicPr>
          <p:nvPr/>
        </p:nvPicPr>
        <p:blipFill rotWithShape="1">
          <a:blip r:embed="rId2"/>
          <a:srcRect t="9699" b="6032"/>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4B4E5BE-D46D-470C-83A6-E680DE131BB8}"/>
              </a:ext>
            </a:extLst>
          </p:cNvPr>
          <p:cNvSpPr>
            <a:spLocks noGrp="1"/>
          </p:cNvSpPr>
          <p:nvPr>
            <p:ph idx="1"/>
          </p:nvPr>
        </p:nvSpPr>
        <p:spPr>
          <a:xfrm>
            <a:off x="841249" y="5543643"/>
            <a:ext cx="8856058" cy="479701"/>
          </a:xfrm>
        </p:spPr>
        <p:txBody>
          <a:bodyPr vert="horz" lIns="91440" tIns="45720" rIns="91440" bIns="45720" rtlCol="0">
            <a:normAutofit/>
          </a:bodyPr>
          <a:lstStyle/>
          <a:p>
            <a:pPr marL="0" indent="0">
              <a:buNone/>
            </a:pPr>
            <a:r>
              <a:rPr lang="en-US" sz="2000">
                <a:solidFill>
                  <a:srgbClr val="FFFFFF"/>
                </a:solidFill>
              </a:rPr>
              <a:t>In this section we explore the use of Folium Maps to visualize geographical data. </a:t>
            </a:r>
          </a:p>
        </p:txBody>
      </p:sp>
      <p:sp>
        <p:nvSpPr>
          <p:cNvPr id="2" name="Title 1">
            <a:extLst>
              <a:ext uri="{FF2B5EF4-FFF2-40B4-BE49-F238E27FC236}">
                <a16:creationId xmlns:a16="http://schemas.microsoft.com/office/drawing/2014/main" id="{588E69A4-3EF6-4CE0-993C-2397EA313529}"/>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a:solidFill>
                  <a:srgbClr val="FFFFFF"/>
                </a:solidFill>
              </a:rPr>
              <a:t>EDA with Folium Maps</a:t>
            </a:r>
          </a:p>
        </p:txBody>
      </p:sp>
    </p:spTree>
    <p:extLst>
      <p:ext uri="{BB962C8B-B14F-4D97-AF65-F5344CB8AC3E}">
        <p14:creationId xmlns:p14="http://schemas.microsoft.com/office/powerpoint/2010/main" val="161183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C8307986-559E-4060-AC78-E4601DFC204F}"/>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dirty="0">
                <a:solidFill>
                  <a:schemeClr val="bg1"/>
                </a:solidFill>
                <a:latin typeface="+mj-lt"/>
                <a:ea typeface="+mj-ea"/>
                <a:cs typeface="+mj-cs"/>
              </a:rPr>
              <a:t>DATA COLLECTION</a:t>
            </a:r>
          </a:p>
        </p:txBody>
      </p:sp>
    </p:spTree>
    <p:extLst>
      <p:ext uri="{BB962C8B-B14F-4D97-AF65-F5344CB8AC3E}">
        <p14:creationId xmlns:p14="http://schemas.microsoft.com/office/powerpoint/2010/main" val="1243036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2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1399270C-D46D-42C9-B3A2-FB21989B3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747713"/>
            <a:ext cx="5459413" cy="3276600"/>
          </a:xfrm>
        </p:spPr>
      </p:pic>
      <p:pic>
        <p:nvPicPr>
          <p:cNvPr id="8" name="Picture 7" descr="Table&#10;&#10;Description automatically generated">
            <a:extLst>
              <a:ext uri="{FF2B5EF4-FFF2-40B4-BE49-F238E27FC236}">
                <a16:creationId xmlns:a16="http://schemas.microsoft.com/office/drawing/2014/main" id="{4CDB5593-D9A8-46FF-8B62-002526683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089400"/>
            <a:ext cx="5459413" cy="2020888"/>
          </a:xfrm>
          <a:prstGeom prst="rect">
            <a:avLst/>
          </a:prstGeom>
        </p:spPr>
      </p:pic>
      <p:sp>
        <p:nvSpPr>
          <p:cNvPr id="2" name="Title 1">
            <a:extLst>
              <a:ext uri="{FF2B5EF4-FFF2-40B4-BE49-F238E27FC236}">
                <a16:creationId xmlns:a16="http://schemas.microsoft.com/office/drawing/2014/main" id="{8EC5F248-675B-4650-A3F6-A1C9BC88F950}"/>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a:solidFill>
                  <a:srgbClr val="FFFFFF"/>
                </a:solidFill>
                <a:latin typeface="+mj-lt"/>
                <a:ea typeface="+mj-ea"/>
                <a:cs typeface="+mj-cs"/>
              </a:rPr>
              <a:t>Imports and Data Load</a:t>
            </a:r>
          </a:p>
        </p:txBody>
      </p:sp>
    </p:spTree>
    <p:extLst>
      <p:ext uri="{BB962C8B-B14F-4D97-AF65-F5344CB8AC3E}">
        <p14:creationId xmlns:p14="http://schemas.microsoft.com/office/powerpoint/2010/main" val="2259984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9BB6995D-27A2-4CCC-BEEB-38CDB61D6530}"/>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a:solidFill>
                  <a:schemeClr val="tx1"/>
                </a:solidFill>
                <a:latin typeface="+mj-lt"/>
                <a:ea typeface="+mj-ea"/>
                <a:cs typeface="+mj-cs"/>
              </a:rPr>
              <a:t>Creating the Map Object</a:t>
            </a:r>
          </a:p>
        </p:txBody>
      </p:sp>
      <p:sp>
        <p:nvSpPr>
          <p:cNvPr id="34" name="Freeform: Shape 33">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E96C4EB9-F5AB-406B-9E4B-D904FC3E23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028175"/>
            <a:ext cx="10914060" cy="2646659"/>
          </a:xfrm>
          <a:prstGeom prst="rect">
            <a:avLst/>
          </a:prstGeom>
        </p:spPr>
      </p:pic>
      <p:sp>
        <p:nvSpPr>
          <p:cNvPr id="6" name="TextBox 5">
            <a:extLst>
              <a:ext uri="{FF2B5EF4-FFF2-40B4-BE49-F238E27FC236}">
                <a16:creationId xmlns:a16="http://schemas.microsoft.com/office/drawing/2014/main" id="{CCA268E5-7309-42B2-98FE-10504E1E143A}"/>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Here we create a circle and an icon to mark ‘NASA Johnson Space Center’ on a Folium map.</a:t>
            </a:r>
            <a:endParaRPr lang="en-US"/>
          </a:p>
        </p:txBody>
      </p:sp>
    </p:spTree>
    <p:extLst>
      <p:ext uri="{BB962C8B-B14F-4D97-AF65-F5344CB8AC3E}">
        <p14:creationId xmlns:p14="http://schemas.microsoft.com/office/powerpoint/2010/main" val="3167877539"/>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0" name="Straight Connector 17">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9">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20">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6" name="Group 22">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 name="Oval 23">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Table&#10;&#10;Description automatically generated">
            <a:extLst>
              <a:ext uri="{FF2B5EF4-FFF2-40B4-BE49-F238E27FC236}">
                <a16:creationId xmlns:a16="http://schemas.microsoft.com/office/drawing/2014/main" id="{D58CDA57-B87D-4460-A109-06F8773159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313" y="338510"/>
            <a:ext cx="4339832" cy="3492497"/>
          </a:xfrm>
          <a:prstGeom prst="rect">
            <a:avLst/>
          </a:prstGeom>
        </p:spPr>
      </p:pic>
      <p:sp>
        <p:nvSpPr>
          <p:cNvPr id="31" name="Rectangle 3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6" descr="Graphical user interface, text, application&#10;&#10;Description automatically generated">
            <a:extLst>
              <a:ext uri="{FF2B5EF4-FFF2-40B4-BE49-F238E27FC236}">
                <a16:creationId xmlns:a16="http://schemas.microsoft.com/office/drawing/2014/main" id="{4B4535C4-80D4-445C-9C99-D2CDE7334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096" y="338509"/>
            <a:ext cx="6494575" cy="3355447"/>
          </a:xfrm>
          <a:prstGeom prst="rect">
            <a:avLst/>
          </a:prstGeom>
        </p:spPr>
      </p:pic>
      <p:sp>
        <p:nvSpPr>
          <p:cNvPr id="39" name="Rectangle 3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FCE00F3-6D44-4C73-8A11-9AF89726EB6C}"/>
              </a:ext>
            </a:extLst>
          </p:cNvPr>
          <p:cNvSpPr>
            <a:spLocks noGrp="1"/>
          </p:cNvSpPr>
          <p:nvPr>
            <p:ph type="title"/>
          </p:nvPr>
        </p:nvSpPr>
        <p:spPr>
          <a:xfrm>
            <a:off x="630936" y="4018137"/>
            <a:ext cx="4651076" cy="2129586"/>
          </a:xfrm>
          <a:noFill/>
        </p:spPr>
        <p:txBody>
          <a:bodyPr vert="horz" lIns="91440" tIns="45720" rIns="91440" bIns="45720" rtlCol="0" anchor="t">
            <a:normAutofit/>
          </a:bodyPr>
          <a:lstStyle/>
          <a:p>
            <a:r>
              <a:rPr lang="en-US" sz="4800">
                <a:solidFill>
                  <a:schemeClr val="bg1"/>
                </a:solidFill>
              </a:rPr>
              <a:t>Marker Clusters</a:t>
            </a:r>
          </a:p>
        </p:txBody>
      </p:sp>
      <p:sp>
        <p:nvSpPr>
          <p:cNvPr id="8" name="TextBox 7">
            <a:extLst>
              <a:ext uri="{FF2B5EF4-FFF2-40B4-BE49-F238E27FC236}">
                <a16:creationId xmlns:a16="http://schemas.microsoft.com/office/drawing/2014/main" id="{76017C15-6387-48F8-924D-1CB7C30B664C}"/>
              </a:ext>
            </a:extLst>
          </p:cNvPr>
          <p:cNvSpPr txBox="1"/>
          <p:nvPr/>
        </p:nvSpPr>
        <p:spPr>
          <a:xfrm>
            <a:off x="5486080" y="4018143"/>
            <a:ext cx="5994666"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bg1"/>
                </a:solidFill>
              </a:rPr>
              <a:t>We can assign a color to each class and use marker clusters to display success/fail instances for each launch site. </a:t>
            </a:r>
          </a:p>
        </p:txBody>
      </p:sp>
    </p:spTree>
    <p:extLst>
      <p:ext uri="{BB962C8B-B14F-4D97-AF65-F5344CB8AC3E}">
        <p14:creationId xmlns:p14="http://schemas.microsoft.com/office/powerpoint/2010/main" val="2395567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E7273E-E5A3-4B1D-BE3E-56F045D92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3901D44D-BC1E-4961-9826-0017287AEC58}"/>
              </a:ext>
            </a:extLst>
          </p:cNvPr>
          <p:cNvSpPr>
            <a:spLocks noGrp="1"/>
          </p:cNvSpPr>
          <p:nvPr>
            <p:ph type="title"/>
          </p:nvPr>
        </p:nvSpPr>
        <p:spPr>
          <a:xfrm>
            <a:off x="5526156" y="365125"/>
            <a:ext cx="5827643" cy="1433433"/>
          </a:xfrm>
        </p:spPr>
        <p:txBody>
          <a:bodyPr vert="horz" lIns="91440" tIns="45720" rIns="91440" bIns="45720" rtlCol="0" anchor="b">
            <a:normAutofit/>
          </a:bodyPr>
          <a:lstStyle/>
          <a:p>
            <a:r>
              <a:rPr lang="en-US" dirty="0"/>
              <a:t>Overlaying Objects</a:t>
            </a:r>
          </a:p>
        </p:txBody>
      </p:sp>
      <p:pic>
        <p:nvPicPr>
          <p:cNvPr id="9" name="Picture 8" descr="A picture containing graphical user interface&#10;&#10;Description automatically generated">
            <a:extLst>
              <a:ext uri="{FF2B5EF4-FFF2-40B4-BE49-F238E27FC236}">
                <a16:creationId xmlns:a16="http://schemas.microsoft.com/office/drawing/2014/main" id="{623AEB05-6C57-472B-8143-D7E02350A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661" y="1038225"/>
            <a:ext cx="4432314" cy="1710166"/>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C3B4E8E6-C3B4-4B24-BBB7-6F3FB4E47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61" y="2960076"/>
            <a:ext cx="4432314" cy="1512404"/>
          </a:xfrm>
          <a:prstGeom prst="rect">
            <a:avLst/>
          </a:prstGeom>
        </p:spPr>
      </p:pic>
      <p:pic>
        <p:nvPicPr>
          <p:cNvPr id="5" name="Content Placeholder 4" descr="Text&#10;&#10;Description automatically generated with medium confidence">
            <a:extLst>
              <a:ext uri="{FF2B5EF4-FFF2-40B4-BE49-F238E27FC236}">
                <a16:creationId xmlns:a16="http://schemas.microsoft.com/office/drawing/2014/main" id="{910B32E3-FBB7-4AC1-BCE7-BAB876C5E57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3848" y="4895850"/>
            <a:ext cx="3940445" cy="1308440"/>
          </a:xfrm>
          <a:prstGeom prst="rect">
            <a:avLst/>
          </a:prstGeom>
        </p:spPr>
      </p:pic>
      <p:sp>
        <p:nvSpPr>
          <p:cNvPr id="10" name="TextBox 9">
            <a:extLst>
              <a:ext uri="{FF2B5EF4-FFF2-40B4-BE49-F238E27FC236}">
                <a16:creationId xmlns:a16="http://schemas.microsoft.com/office/drawing/2014/main" id="{2C70F507-E3E2-4BD1-880B-488F670439C2}"/>
              </a:ext>
            </a:extLst>
          </p:cNvPr>
          <p:cNvSpPr txBox="1"/>
          <p:nvPr/>
        </p:nvSpPr>
        <p:spPr>
          <a:xfrm>
            <a:off x="5526156" y="2055813"/>
            <a:ext cx="5827644" cy="412114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Here we create a </a:t>
            </a:r>
            <a:r>
              <a:rPr lang="en-US" sz="2000"/>
              <a:t>mouseposition</a:t>
            </a:r>
            <a:r>
              <a:rPr lang="en-US" sz="2000" dirty="0"/>
              <a:t> to view the coordinates we’re pointing to on the map. We can then create a line to connect from our launch site to the location of choice. We previously calculated the distances between to </a:t>
            </a:r>
            <a:r>
              <a:rPr lang="en-US" sz="2000"/>
              <a:t>lat</a:t>
            </a:r>
            <a:r>
              <a:rPr lang="en-US" sz="2000" dirty="0"/>
              <a:t>/</a:t>
            </a:r>
            <a:r>
              <a:rPr lang="en-US" sz="2000"/>
              <a:t>lng</a:t>
            </a:r>
            <a:r>
              <a:rPr lang="en-US" sz="2000" dirty="0"/>
              <a:t> pairs. </a:t>
            </a:r>
          </a:p>
        </p:txBody>
      </p:sp>
    </p:spTree>
    <p:extLst>
      <p:ext uri="{BB962C8B-B14F-4D97-AF65-F5344CB8AC3E}">
        <p14:creationId xmlns:p14="http://schemas.microsoft.com/office/powerpoint/2010/main" val="3240531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84042-0845-4660-8BB0-C34BBAA8C9CA}"/>
              </a:ext>
            </a:extLst>
          </p:cNvPr>
          <p:cNvSpPr>
            <a:spLocks noGrp="1"/>
          </p:cNvSpPr>
          <p:nvPr>
            <p:ph type="title"/>
          </p:nvPr>
        </p:nvSpPr>
        <p:spPr/>
        <p:txBody>
          <a:bodyPr/>
          <a:lstStyle/>
          <a:p>
            <a:r>
              <a:rPr lang="en-US" dirty="0"/>
              <a:t>Nasa Launch Site Map</a:t>
            </a:r>
          </a:p>
        </p:txBody>
      </p:sp>
      <p:pic>
        <p:nvPicPr>
          <p:cNvPr id="5" name="Content Placeholder 4">
            <a:extLst>
              <a:ext uri="{FF2B5EF4-FFF2-40B4-BE49-F238E27FC236}">
                <a16:creationId xmlns:a16="http://schemas.microsoft.com/office/drawing/2014/main" id="{18E3C405-DC62-4969-828A-4965076926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8042" y="1825625"/>
            <a:ext cx="7215916" cy="4351338"/>
          </a:xfrm>
        </p:spPr>
      </p:pic>
    </p:spTree>
    <p:extLst>
      <p:ext uri="{BB962C8B-B14F-4D97-AF65-F5344CB8AC3E}">
        <p14:creationId xmlns:p14="http://schemas.microsoft.com/office/powerpoint/2010/main" val="456578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291A-CECC-45B2-B0EC-9678388BE13C}"/>
              </a:ext>
            </a:extLst>
          </p:cNvPr>
          <p:cNvSpPr>
            <a:spLocks noGrp="1"/>
          </p:cNvSpPr>
          <p:nvPr>
            <p:ph type="title"/>
          </p:nvPr>
        </p:nvSpPr>
        <p:spPr/>
        <p:txBody>
          <a:bodyPr/>
          <a:lstStyle/>
          <a:p>
            <a:r>
              <a:rPr lang="en-US" dirty="0"/>
              <a:t>Marker Cluster Example</a:t>
            </a:r>
          </a:p>
        </p:txBody>
      </p:sp>
      <p:pic>
        <p:nvPicPr>
          <p:cNvPr id="5" name="Content Placeholder 4">
            <a:extLst>
              <a:ext uri="{FF2B5EF4-FFF2-40B4-BE49-F238E27FC236}">
                <a16:creationId xmlns:a16="http://schemas.microsoft.com/office/drawing/2014/main" id="{A1A898D7-76EA-473B-AFC6-E75740DBDB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2059" y="1825625"/>
            <a:ext cx="7247881" cy="4351338"/>
          </a:xfrm>
        </p:spPr>
      </p:pic>
    </p:spTree>
    <p:extLst>
      <p:ext uri="{BB962C8B-B14F-4D97-AF65-F5344CB8AC3E}">
        <p14:creationId xmlns:p14="http://schemas.microsoft.com/office/powerpoint/2010/main" val="3356281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BA77-5754-4060-8317-7DB297E96EBA}"/>
              </a:ext>
            </a:extLst>
          </p:cNvPr>
          <p:cNvSpPr>
            <a:spLocks noGrp="1"/>
          </p:cNvSpPr>
          <p:nvPr>
            <p:ph type="title"/>
          </p:nvPr>
        </p:nvSpPr>
        <p:spPr/>
        <p:txBody>
          <a:bodyPr/>
          <a:lstStyle/>
          <a:p>
            <a:r>
              <a:rPr lang="en-US" dirty="0"/>
              <a:t>Railway Image</a:t>
            </a:r>
          </a:p>
        </p:txBody>
      </p:sp>
      <p:pic>
        <p:nvPicPr>
          <p:cNvPr id="5" name="Content Placeholder 4">
            <a:extLst>
              <a:ext uri="{FF2B5EF4-FFF2-40B4-BE49-F238E27FC236}">
                <a16:creationId xmlns:a16="http://schemas.microsoft.com/office/drawing/2014/main" id="{96814C84-1880-4B9D-BC9D-05722FB730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4322" y="1825625"/>
            <a:ext cx="6663356" cy="4351338"/>
          </a:xfrm>
        </p:spPr>
      </p:pic>
    </p:spTree>
    <p:extLst>
      <p:ext uri="{BB962C8B-B14F-4D97-AF65-F5344CB8AC3E}">
        <p14:creationId xmlns:p14="http://schemas.microsoft.com/office/powerpoint/2010/main" val="4237047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7A387-C80B-411E-BE18-303F145BD9DB}"/>
              </a:ext>
            </a:extLst>
          </p:cNvPr>
          <p:cNvSpPr>
            <a:spLocks noGrp="1"/>
          </p:cNvSpPr>
          <p:nvPr>
            <p:ph type="title"/>
          </p:nvPr>
        </p:nvSpPr>
        <p:spPr/>
        <p:txBody>
          <a:bodyPr/>
          <a:lstStyle/>
          <a:p>
            <a:r>
              <a:rPr lang="en-US" dirty="0"/>
              <a:t>Ocean Image</a:t>
            </a:r>
          </a:p>
        </p:txBody>
      </p:sp>
      <p:pic>
        <p:nvPicPr>
          <p:cNvPr id="5" name="Content Placeholder 4">
            <a:extLst>
              <a:ext uri="{FF2B5EF4-FFF2-40B4-BE49-F238E27FC236}">
                <a16:creationId xmlns:a16="http://schemas.microsoft.com/office/drawing/2014/main" id="{07EDE156-B607-4413-90C7-76DDB1E4AD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3177" y="1825625"/>
            <a:ext cx="8025645" cy="4351338"/>
          </a:xfrm>
        </p:spPr>
      </p:pic>
    </p:spTree>
    <p:extLst>
      <p:ext uri="{BB962C8B-B14F-4D97-AF65-F5344CB8AC3E}">
        <p14:creationId xmlns:p14="http://schemas.microsoft.com/office/powerpoint/2010/main" val="3298728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791A4-9E59-47F1-9747-402067AE02F0}"/>
              </a:ext>
            </a:extLst>
          </p:cNvPr>
          <p:cNvSpPr>
            <a:spLocks noGrp="1"/>
          </p:cNvSpPr>
          <p:nvPr>
            <p:ph type="title"/>
          </p:nvPr>
        </p:nvSpPr>
        <p:spPr>
          <a:xfrm>
            <a:off x="886968" y="1472184"/>
            <a:ext cx="3767328" cy="4581144"/>
          </a:xfrm>
        </p:spPr>
        <p:txBody>
          <a:bodyPr anchor="t">
            <a:normAutofit/>
          </a:bodyPr>
          <a:lstStyle/>
          <a:p>
            <a:r>
              <a:rPr lang="en-US" sz="5400" dirty="0"/>
              <a:t>Prediction Models</a:t>
            </a:r>
          </a:p>
        </p:txBody>
      </p:sp>
      <p:sp>
        <p:nvSpPr>
          <p:cNvPr id="3" name="Content Placeholder 2">
            <a:extLst>
              <a:ext uri="{FF2B5EF4-FFF2-40B4-BE49-F238E27FC236}">
                <a16:creationId xmlns:a16="http://schemas.microsoft.com/office/drawing/2014/main" id="{AE99486F-8CAB-47FE-B53B-8923C6C8C399}"/>
              </a:ext>
            </a:extLst>
          </p:cNvPr>
          <p:cNvSpPr>
            <a:spLocks noGrp="1"/>
          </p:cNvSpPr>
          <p:nvPr>
            <p:ph idx="1"/>
          </p:nvPr>
        </p:nvSpPr>
        <p:spPr>
          <a:xfrm>
            <a:off x="5248656" y="1472184"/>
            <a:ext cx="6153912" cy="4581144"/>
          </a:xfrm>
        </p:spPr>
        <p:txBody>
          <a:bodyPr>
            <a:normAutofit/>
          </a:bodyPr>
          <a:lstStyle/>
          <a:p>
            <a:r>
              <a:rPr lang="en-US" sz="2400" dirty="0"/>
              <a:t>In the following slides we explore different methods used to build the most effective prediction model. </a:t>
            </a:r>
          </a:p>
        </p:txBody>
      </p:sp>
      <p:grpSp>
        <p:nvGrpSpPr>
          <p:cNvPr id="8" name="Group 7">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Isosceles Triangle 30">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Tree>
    <p:extLst>
      <p:ext uri="{BB962C8B-B14F-4D97-AF65-F5344CB8AC3E}">
        <p14:creationId xmlns:p14="http://schemas.microsoft.com/office/powerpoint/2010/main" val="3665579416"/>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F7F72EC4-A3F0-40A2-A4D6-73EFE6F77B97}"/>
              </a:ext>
            </a:extLst>
          </p:cNvPr>
          <p:cNvSpPr>
            <a:spLocks noGrp="1"/>
          </p:cNvSpPr>
          <p:nvPr>
            <p:ph type="title"/>
          </p:nvPr>
        </p:nvSpPr>
        <p:spPr>
          <a:xfrm>
            <a:off x="888631" y="4760132"/>
            <a:ext cx="3947420" cy="1777829"/>
          </a:xfrm>
        </p:spPr>
        <p:txBody>
          <a:bodyPr>
            <a:normAutofit/>
          </a:bodyPr>
          <a:lstStyle/>
          <a:p>
            <a:r>
              <a:rPr lang="en-US" sz="4000"/>
              <a:t>Imports</a:t>
            </a:r>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7F6B2314-F2B2-4193-826F-8E0588BE4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559" y="671951"/>
            <a:ext cx="7997875" cy="3359108"/>
          </a:xfrm>
          <a:prstGeom prst="rect">
            <a:avLst/>
          </a:prstGeom>
        </p:spPr>
      </p:pic>
    </p:spTree>
    <p:extLst>
      <p:ext uri="{BB962C8B-B14F-4D97-AF65-F5344CB8AC3E}">
        <p14:creationId xmlns:p14="http://schemas.microsoft.com/office/powerpoint/2010/main" val="107696012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EB8A7-340A-42E2-B6FC-F0003683A4D2}"/>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Data Collection with Python</a:t>
            </a:r>
          </a:p>
        </p:txBody>
      </p:sp>
      <p:sp>
        <p:nvSpPr>
          <p:cNvPr id="3" name="Content Placeholder 2">
            <a:extLst>
              <a:ext uri="{FF2B5EF4-FFF2-40B4-BE49-F238E27FC236}">
                <a16:creationId xmlns:a16="http://schemas.microsoft.com/office/drawing/2014/main" id="{C74C43B2-FE72-436C-AEDF-EEA24305DD84}"/>
              </a:ext>
            </a:extLst>
          </p:cNvPr>
          <p:cNvSpPr>
            <a:spLocks noGrp="1"/>
          </p:cNvSpPr>
          <p:nvPr>
            <p:ph idx="1"/>
          </p:nvPr>
        </p:nvSpPr>
        <p:spPr>
          <a:xfrm>
            <a:off x="6590966" y="3428999"/>
            <a:ext cx="4805691" cy="838831"/>
          </a:xfrm>
        </p:spPr>
        <p:txBody>
          <a:bodyPr vert="horz" lIns="91440" tIns="45720" rIns="91440" bIns="45720" rtlCol="0" anchor="b">
            <a:normAutofit/>
          </a:bodyPr>
          <a:lstStyle/>
          <a:p>
            <a:pPr marL="0" indent="0">
              <a:buNone/>
            </a:pPr>
            <a:r>
              <a:rPr lang="en-US" sz="1700" kern="1200">
                <a:solidFill>
                  <a:schemeClr val="tx2"/>
                </a:solidFill>
                <a:latin typeface="+mn-lt"/>
                <a:ea typeface="+mn-ea"/>
                <a:cs typeface="+mn-cs"/>
              </a:rPr>
              <a:t>In the following slides we will be discussing data collection and storage using the Pandas library.</a:t>
            </a:r>
          </a:p>
        </p:txBody>
      </p:sp>
      <p:pic>
        <p:nvPicPr>
          <p:cNvPr id="7" name="Graphic 6" descr="Panda">
            <a:extLst>
              <a:ext uri="{FF2B5EF4-FFF2-40B4-BE49-F238E27FC236}">
                <a16:creationId xmlns:a16="http://schemas.microsoft.com/office/drawing/2014/main" id="{0FD1C1CF-6328-44CC-AF4C-2560FE6289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44975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3410870B-E773-4E43-808F-5319E2E57592}"/>
              </a:ext>
            </a:extLst>
          </p:cNvPr>
          <p:cNvSpPr>
            <a:spLocks noGrp="1"/>
          </p:cNvSpPr>
          <p:nvPr>
            <p:ph type="title"/>
          </p:nvPr>
        </p:nvSpPr>
        <p:spPr>
          <a:xfrm>
            <a:off x="888630" y="4760132"/>
            <a:ext cx="4980883" cy="1777829"/>
          </a:xfrm>
        </p:spPr>
        <p:txBody>
          <a:bodyPr vert="horz" lIns="91440" tIns="45720" rIns="91440" bIns="45720" rtlCol="0" anchor="ctr">
            <a:normAutofit/>
          </a:bodyPr>
          <a:lstStyle/>
          <a:p>
            <a:pPr algn="r"/>
            <a:r>
              <a:rPr lang="en-US" sz="4000"/>
              <a:t>Data Used</a:t>
            </a:r>
          </a:p>
        </p:txBody>
      </p:sp>
      <p:sp>
        <p:nvSpPr>
          <p:cNvPr id="36" name="Freeform: Shape 3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2720C398-6FD0-450E-BBB8-115751D14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10" y="1649710"/>
            <a:ext cx="5286224" cy="1374418"/>
          </a:xfrm>
          <a:prstGeom prst="rect">
            <a:avLst/>
          </a:prstGeom>
        </p:spPr>
      </p:pic>
      <p:pic>
        <p:nvPicPr>
          <p:cNvPr id="5" name="Content Placeholder 4">
            <a:extLst>
              <a:ext uri="{FF2B5EF4-FFF2-40B4-BE49-F238E27FC236}">
                <a16:creationId xmlns:a16="http://schemas.microsoft.com/office/drawing/2014/main" id="{95144C3D-D1AB-4582-BF88-5D27A1821F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6867" y="1662715"/>
            <a:ext cx="5300659" cy="1351667"/>
          </a:xfrm>
          <a:prstGeom prst="rect">
            <a:avLst/>
          </a:prstGeom>
        </p:spPr>
      </p:pic>
      <p:sp>
        <p:nvSpPr>
          <p:cNvPr id="8" name="TextBox 7">
            <a:extLst>
              <a:ext uri="{FF2B5EF4-FFF2-40B4-BE49-F238E27FC236}">
                <a16:creationId xmlns:a16="http://schemas.microsoft.com/office/drawing/2014/main" id="{0F103D90-BC14-49EF-8911-98D2C1A65F9C}"/>
              </a:ext>
            </a:extLst>
          </p:cNvPr>
          <p:cNvSpPr txBox="1"/>
          <p:nvPr/>
        </p:nvSpPr>
        <p:spPr>
          <a:xfrm>
            <a:off x="6324600" y="4767660"/>
            <a:ext cx="5075720" cy="17703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This slide is to highlight the data we’ve been building and will use to build our prediction models.</a:t>
            </a:r>
          </a:p>
        </p:txBody>
      </p:sp>
    </p:spTree>
    <p:extLst>
      <p:ext uri="{BB962C8B-B14F-4D97-AF65-F5344CB8AC3E}">
        <p14:creationId xmlns:p14="http://schemas.microsoft.com/office/powerpoint/2010/main" val="585423529"/>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99B0814-B22B-4E01-AA53-607D4CC2D86D}"/>
              </a:ext>
            </a:extLst>
          </p:cNvPr>
          <p:cNvSpPr>
            <a:spLocks noGrp="1"/>
          </p:cNvSpPr>
          <p:nvPr>
            <p:ph type="title"/>
          </p:nvPr>
        </p:nvSpPr>
        <p:spPr>
          <a:xfrm>
            <a:off x="888631" y="4760132"/>
            <a:ext cx="3947420" cy="1777829"/>
          </a:xfrm>
        </p:spPr>
        <p:txBody>
          <a:bodyPr>
            <a:normAutofit/>
          </a:bodyPr>
          <a:lstStyle/>
          <a:p>
            <a:r>
              <a:rPr lang="en-US" sz="4000"/>
              <a:t>Defining the Confusion Matrix</a:t>
            </a:r>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7942270-39EA-40AD-8CDF-663886E39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41818"/>
            <a:ext cx="10914060" cy="2619373"/>
          </a:xfrm>
          <a:prstGeom prst="rect">
            <a:avLst/>
          </a:prstGeom>
        </p:spPr>
      </p:pic>
      <p:sp>
        <p:nvSpPr>
          <p:cNvPr id="9" name="Content Placeholder 8">
            <a:extLst>
              <a:ext uri="{FF2B5EF4-FFF2-40B4-BE49-F238E27FC236}">
                <a16:creationId xmlns:a16="http://schemas.microsoft.com/office/drawing/2014/main" id="{3518BD3A-70AA-4ACF-8C9B-19450124329A}"/>
              </a:ext>
            </a:extLst>
          </p:cNvPr>
          <p:cNvSpPr>
            <a:spLocks noGrp="1"/>
          </p:cNvSpPr>
          <p:nvPr>
            <p:ph idx="1"/>
          </p:nvPr>
        </p:nvSpPr>
        <p:spPr>
          <a:xfrm>
            <a:off x="5118447" y="4767660"/>
            <a:ext cx="6281873" cy="1770300"/>
          </a:xfrm>
        </p:spPr>
        <p:txBody>
          <a:bodyPr anchor="ctr">
            <a:normAutofit/>
          </a:bodyPr>
          <a:lstStyle/>
          <a:p>
            <a:r>
              <a:rPr lang="en-US" sz="1800" dirty="0"/>
              <a:t>Here we define a function to help calculate the number of true positives and negatives and false positives and negatives.</a:t>
            </a:r>
          </a:p>
        </p:txBody>
      </p:sp>
    </p:spTree>
    <p:extLst>
      <p:ext uri="{BB962C8B-B14F-4D97-AF65-F5344CB8AC3E}">
        <p14:creationId xmlns:p14="http://schemas.microsoft.com/office/powerpoint/2010/main" val="1097889795"/>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6FD7FA5-F427-4F16-8167-DA3EFD60EC4D}"/>
              </a:ext>
            </a:extLst>
          </p:cNvPr>
          <p:cNvSpPr>
            <a:spLocks noGrp="1"/>
          </p:cNvSpPr>
          <p:nvPr>
            <p:ph type="title"/>
          </p:nvPr>
        </p:nvSpPr>
        <p:spPr>
          <a:xfrm>
            <a:off x="888630" y="4760132"/>
            <a:ext cx="4980883" cy="1777829"/>
          </a:xfrm>
        </p:spPr>
        <p:txBody>
          <a:bodyPr>
            <a:normAutofit/>
          </a:bodyPr>
          <a:lstStyle/>
          <a:p>
            <a:pPr algn="r"/>
            <a:r>
              <a:rPr lang="en-US" sz="4000" dirty="0"/>
              <a:t>Building Test and Train Sets</a:t>
            </a:r>
          </a:p>
        </p:txBody>
      </p:sp>
      <p:sp>
        <p:nvSpPr>
          <p:cNvPr id="37" name="Freeform: Shape 36">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63C4235E-6C6F-4424-9F65-9B7F06992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10" y="1403170"/>
            <a:ext cx="5286224" cy="1867498"/>
          </a:xfrm>
          <a:prstGeom prst="rect">
            <a:avLst/>
          </a:prstGeom>
        </p:spPr>
      </p:pic>
      <p:pic>
        <p:nvPicPr>
          <p:cNvPr id="5" name="Content Placeholder 4" descr="Graphical user interface, text, application, email&#10;&#10;Description automatically generated">
            <a:extLst>
              <a:ext uri="{FF2B5EF4-FFF2-40B4-BE49-F238E27FC236}">
                <a16:creationId xmlns:a16="http://schemas.microsoft.com/office/drawing/2014/main" id="{314FBDC6-0731-428F-9411-1880047EF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7" y="1490443"/>
            <a:ext cx="5300659" cy="1696211"/>
          </a:xfrm>
          <a:prstGeom prst="rect">
            <a:avLst/>
          </a:prstGeom>
        </p:spPr>
      </p:pic>
      <p:sp>
        <p:nvSpPr>
          <p:cNvPr id="11" name="Content Placeholder 10">
            <a:extLst>
              <a:ext uri="{FF2B5EF4-FFF2-40B4-BE49-F238E27FC236}">
                <a16:creationId xmlns:a16="http://schemas.microsoft.com/office/drawing/2014/main" id="{932CBBDA-10B7-4271-BE5C-0AE2DFCB8069}"/>
              </a:ext>
            </a:extLst>
          </p:cNvPr>
          <p:cNvSpPr>
            <a:spLocks noGrp="1"/>
          </p:cNvSpPr>
          <p:nvPr>
            <p:ph idx="1"/>
          </p:nvPr>
        </p:nvSpPr>
        <p:spPr>
          <a:xfrm>
            <a:off x="6324600" y="4767660"/>
            <a:ext cx="5075720" cy="1770300"/>
          </a:xfrm>
        </p:spPr>
        <p:txBody>
          <a:bodyPr anchor="ctr">
            <a:normAutofit/>
          </a:bodyPr>
          <a:lstStyle/>
          <a:p>
            <a:r>
              <a:rPr lang="en-US" sz="1800" dirty="0"/>
              <a:t>We can transform our dummy data against our class list. Using our new X and Y we can create a random test set and train set with 20% to 80% split respectively.</a:t>
            </a:r>
          </a:p>
        </p:txBody>
      </p:sp>
    </p:spTree>
    <p:extLst>
      <p:ext uri="{BB962C8B-B14F-4D97-AF65-F5344CB8AC3E}">
        <p14:creationId xmlns:p14="http://schemas.microsoft.com/office/powerpoint/2010/main" val="1869646532"/>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C48660C-A7F2-4911-8F3F-B45FB2DFD77E}"/>
              </a:ext>
            </a:extLst>
          </p:cNvPr>
          <p:cNvSpPr>
            <a:spLocks noGrp="1"/>
          </p:cNvSpPr>
          <p:nvPr>
            <p:ph type="title"/>
          </p:nvPr>
        </p:nvSpPr>
        <p:spPr>
          <a:xfrm>
            <a:off x="888631" y="4760132"/>
            <a:ext cx="3947420" cy="1777829"/>
          </a:xfrm>
        </p:spPr>
        <p:txBody>
          <a:bodyPr>
            <a:normAutofit/>
          </a:bodyPr>
          <a:lstStyle/>
          <a:p>
            <a:r>
              <a:rPr lang="en-US" sz="4000" dirty="0"/>
              <a:t>Logistic Regression Build</a:t>
            </a:r>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D3EE3686-4E1B-40F2-A937-7DCFE9309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023" y="671951"/>
            <a:ext cx="8192947" cy="3359108"/>
          </a:xfrm>
          <a:prstGeom prst="rect">
            <a:avLst/>
          </a:prstGeom>
        </p:spPr>
      </p:pic>
      <p:sp>
        <p:nvSpPr>
          <p:cNvPr id="9" name="Content Placeholder 8">
            <a:extLst>
              <a:ext uri="{FF2B5EF4-FFF2-40B4-BE49-F238E27FC236}">
                <a16:creationId xmlns:a16="http://schemas.microsoft.com/office/drawing/2014/main" id="{42EFC289-745E-4E72-BB8E-4DB477EE309D}"/>
              </a:ext>
            </a:extLst>
          </p:cNvPr>
          <p:cNvSpPr>
            <a:spLocks noGrp="1"/>
          </p:cNvSpPr>
          <p:nvPr>
            <p:ph idx="1"/>
          </p:nvPr>
        </p:nvSpPr>
        <p:spPr>
          <a:xfrm>
            <a:off x="5118447" y="4767660"/>
            <a:ext cx="6281873" cy="1770300"/>
          </a:xfrm>
        </p:spPr>
        <p:txBody>
          <a:bodyPr anchor="ctr">
            <a:normAutofit/>
          </a:bodyPr>
          <a:lstStyle/>
          <a:p>
            <a:r>
              <a:rPr lang="en-US" sz="1800" dirty="0"/>
              <a:t>Here we use a </a:t>
            </a:r>
            <a:r>
              <a:rPr lang="en-US" sz="1800" dirty="0" err="1"/>
              <a:t>GridSearchCV</a:t>
            </a:r>
            <a:r>
              <a:rPr lang="en-US" sz="1800" dirty="0"/>
              <a:t> object to determine the best parameters for our logistic regression model.</a:t>
            </a:r>
          </a:p>
        </p:txBody>
      </p:sp>
    </p:spTree>
    <p:extLst>
      <p:ext uri="{BB962C8B-B14F-4D97-AF65-F5344CB8AC3E}">
        <p14:creationId xmlns:p14="http://schemas.microsoft.com/office/powerpoint/2010/main" val="2445920046"/>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D813A3F-E85D-473A-8421-4EDA69B90EEF}"/>
              </a:ext>
            </a:extLst>
          </p:cNvPr>
          <p:cNvSpPr>
            <a:spLocks noGrp="1"/>
          </p:cNvSpPr>
          <p:nvPr>
            <p:ph type="title"/>
          </p:nvPr>
        </p:nvSpPr>
        <p:spPr>
          <a:xfrm>
            <a:off x="888631" y="4760132"/>
            <a:ext cx="3947420" cy="1777829"/>
          </a:xfrm>
        </p:spPr>
        <p:txBody>
          <a:bodyPr>
            <a:normAutofit/>
          </a:bodyPr>
          <a:lstStyle/>
          <a:p>
            <a:r>
              <a:rPr lang="en-US" sz="4000"/>
              <a:t>Logistic Regession Confusion Matrix</a:t>
            </a:r>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971ADBC-9E28-48C4-A93E-40D920A47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6" y="671951"/>
            <a:ext cx="5200114" cy="3359108"/>
          </a:xfrm>
          <a:prstGeom prst="rect">
            <a:avLst/>
          </a:prstGeom>
        </p:spPr>
      </p:pic>
      <p:sp>
        <p:nvSpPr>
          <p:cNvPr id="9" name="Content Placeholder 8">
            <a:extLst>
              <a:ext uri="{FF2B5EF4-FFF2-40B4-BE49-F238E27FC236}">
                <a16:creationId xmlns:a16="http://schemas.microsoft.com/office/drawing/2014/main" id="{D2627B54-5478-42ED-8732-ABEBA98B01DA}"/>
              </a:ext>
            </a:extLst>
          </p:cNvPr>
          <p:cNvSpPr>
            <a:spLocks noGrp="1"/>
          </p:cNvSpPr>
          <p:nvPr>
            <p:ph idx="1"/>
          </p:nvPr>
        </p:nvSpPr>
        <p:spPr>
          <a:xfrm>
            <a:off x="5118447" y="4767660"/>
            <a:ext cx="6281873" cy="1770300"/>
          </a:xfrm>
        </p:spPr>
        <p:txBody>
          <a:bodyPr anchor="ctr">
            <a:normAutofit/>
          </a:bodyPr>
          <a:lstStyle/>
          <a:p>
            <a:r>
              <a:rPr lang="en-US" sz="1800" dirty="0"/>
              <a:t>In the image above we applied our model to our test data. We can see from score and the confusion matrix that our prediction with our model is 83% accurate.</a:t>
            </a:r>
          </a:p>
        </p:txBody>
      </p:sp>
    </p:spTree>
    <p:extLst>
      <p:ext uri="{BB962C8B-B14F-4D97-AF65-F5344CB8AC3E}">
        <p14:creationId xmlns:p14="http://schemas.microsoft.com/office/powerpoint/2010/main" val="2278792429"/>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60AEE445-D14D-4F1A-8B49-02EED4C0430C}"/>
              </a:ext>
            </a:extLst>
          </p:cNvPr>
          <p:cNvSpPr>
            <a:spLocks noGrp="1"/>
          </p:cNvSpPr>
          <p:nvPr>
            <p:ph type="title"/>
          </p:nvPr>
        </p:nvSpPr>
        <p:spPr>
          <a:xfrm>
            <a:off x="888631" y="4760132"/>
            <a:ext cx="3947420" cy="1777829"/>
          </a:xfrm>
        </p:spPr>
        <p:txBody>
          <a:bodyPr>
            <a:normAutofit/>
          </a:bodyPr>
          <a:lstStyle/>
          <a:p>
            <a:r>
              <a:rPr lang="en-US" sz="4000"/>
              <a:t>Support Vector Machine Build</a:t>
            </a:r>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766EEC30-0ED2-46F0-9EFA-BC9A9B31C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450" y="671951"/>
            <a:ext cx="8294093" cy="3359108"/>
          </a:xfrm>
          <a:prstGeom prst="rect">
            <a:avLst/>
          </a:prstGeom>
        </p:spPr>
      </p:pic>
      <p:sp>
        <p:nvSpPr>
          <p:cNvPr id="9" name="Content Placeholder 8">
            <a:extLst>
              <a:ext uri="{FF2B5EF4-FFF2-40B4-BE49-F238E27FC236}">
                <a16:creationId xmlns:a16="http://schemas.microsoft.com/office/drawing/2014/main" id="{88B86747-E4C0-40EC-824F-990FED3DC4F5}"/>
              </a:ext>
            </a:extLst>
          </p:cNvPr>
          <p:cNvSpPr>
            <a:spLocks noGrp="1"/>
          </p:cNvSpPr>
          <p:nvPr>
            <p:ph idx="1"/>
          </p:nvPr>
        </p:nvSpPr>
        <p:spPr>
          <a:xfrm>
            <a:off x="5118447" y="4767660"/>
            <a:ext cx="6281873" cy="1770300"/>
          </a:xfrm>
        </p:spPr>
        <p:txBody>
          <a:bodyPr anchor="ctr">
            <a:normAutofit/>
          </a:bodyPr>
          <a:lstStyle/>
          <a:p>
            <a:r>
              <a:rPr lang="en-US" sz="1800" dirty="0"/>
              <a:t>Here we use a </a:t>
            </a:r>
            <a:r>
              <a:rPr lang="en-US" sz="1800" dirty="0" err="1"/>
              <a:t>GridSearchCV</a:t>
            </a:r>
            <a:r>
              <a:rPr lang="en-US" sz="1800" dirty="0"/>
              <a:t> object to determine the best parameters for our </a:t>
            </a:r>
            <a:r>
              <a:rPr lang="en-US" sz="1800" dirty="0" err="1"/>
              <a:t>svm</a:t>
            </a:r>
            <a:r>
              <a:rPr lang="en-US" sz="1800" dirty="0"/>
              <a:t> model.</a:t>
            </a:r>
          </a:p>
        </p:txBody>
      </p:sp>
    </p:spTree>
    <p:extLst>
      <p:ext uri="{BB962C8B-B14F-4D97-AF65-F5344CB8AC3E}">
        <p14:creationId xmlns:p14="http://schemas.microsoft.com/office/powerpoint/2010/main" val="2444185066"/>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635D00CC-E826-4B83-B525-923E27AC700A}"/>
              </a:ext>
            </a:extLst>
          </p:cNvPr>
          <p:cNvSpPr>
            <a:spLocks noGrp="1"/>
          </p:cNvSpPr>
          <p:nvPr>
            <p:ph type="title"/>
          </p:nvPr>
        </p:nvSpPr>
        <p:spPr>
          <a:xfrm>
            <a:off x="888631" y="4760132"/>
            <a:ext cx="3947420" cy="1777829"/>
          </a:xfrm>
        </p:spPr>
        <p:txBody>
          <a:bodyPr>
            <a:normAutofit/>
          </a:bodyPr>
          <a:lstStyle/>
          <a:p>
            <a:r>
              <a:rPr lang="en-US" sz="4000"/>
              <a:t>Support Vector Machine Confusion Matrix</a:t>
            </a:r>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26BA08AD-60A8-41AD-A33F-2116CF2D1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874" y="671951"/>
            <a:ext cx="5614452" cy="3359108"/>
          </a:xfrm>
          <a:prstGeom prst="rect">
            <a:avLst/>
          </a:prstGeom>
        </p:spPr>
      </p:pic>
      <p:sp>
        <p:nvSpPr>
          <p:cNvPr id="9" name="Content Placeholder 8">
            <a:extLst>
              <a:ext uri="{FF2B5EF4-FFF2-40B4-BE49-F238E27FC236}">
                <a16:creationId xmlns:a16="http://schemas.microsoft.com/office/drawing/2014/main" id="{1702D615-1B28-4436-9FF2-8224AA7E071A}"/>
              </a:ext>
            </a:extLst>
          </p:cNvPr>
          <p:cNvSpPr>
            <a:spLocks noGrp="1"/>
          </p:cNvSpPr>
          <p:nvPr>
            <p:ph idx="1"/>
          </p:nvPr>
        </p:nvSpPr>
        <p:spPr>
          <a:xfrm>
            <a:off x="5118447" y="4767660"/>
            <a:ext cx="6281873" cy="1770300"/>
          </a:xfrm>
        </p:spPr>
        <p:txBody>
          <a:bodyPr anchor="ctr">
            <a:normAutofit/>
          </a:bodyPr>
          <a:lstStyle/>
          <a:p>
            <a:r>
              <a:rPr lang="en-US" sz="1800" dirty="0"/>
              <a:t>In the image above we applied our model to our test data. We can see from score and the confusion matrix that our prediction with our model is 83% accurate.</a:t>
            </a:r>
          </a:p>
        </p:txBody>
      </p:sp>
    </p:spTree>
    <p:extLst>
      <p:ext uri="{BB962C8B-B14F-4D97-AF65-F5344CB8AC3E}">
        <p14:creationId xmlns:p14="http://schemas.microsoft.com/office/powerpoint/2010/main" val="3745712635"/>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57AECE3-433C-4A2A-A15C-81812ABDFB2D}"/>
              </a:ext>
            </a:extLst>
          </p:cNvPr>
          <p:cNvSpPr>
            <a:spLocks noGrp="1"/>
          </p:cNvSpPr>
          <p:nvPr>
            <p:ph type="title"/>
          </p:nvPr>
        </p:nvSpPr>
        <p:spPr>
          <a:xfrm>
            <a:off x="888631" y="4760132"/>
            <a:ext cx="3947420" cy="1777829"/>
          </a:xfrm>
        </p:spPr>
        <p:txBody>
          <a:bodyPr>
            <a:normAutofit/>
          </a:bodyPr>
          <a:lstStyle/>
          <a:p>
            <a:r>
              <a:rPr lang="en-US" sz="4000"/>
              <a:t>Tree Build</a:t>
            </a:r>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A934A631-3040-4669-B340-15979D30E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459" y="671951"/>
            <a:ext cx="6786075" cy="3359108"/>
          </a:xfrm>
          <a:prstGeom prst="rect">
            <a:avLst/>
          </a:prstGeom>
        </p:spPr>
      </p:pic>
      <p:sp>
        <p:nvSpPr>
          <p:cNvPr id="9" name="Content Placeholder 8">
            <a:extLst>
              <a:ext uri="{FF2B5EF4-FFF2-40B4-BE49-F238E27FC236}">
                <a16:creationId xmlns:a16="http://schemas.microsoft.com/office/drawing/2014/main" id="{9076F252-36F0-4DAA-AB65-127DFD334F06}"/>
              </a:ext>
            </a:extLst>
          </p:cNvPr>
          <p:cNvSpPr>
            <a:spLocks noGrp="1"/>
          </p:cNvSpPr>
          <p:nvPr>
            <p:ph idx="1"/>
          </p:nvPr>
        </p:nvSpPr>
        <p:spPr>
          <a:xfrm>
            <a:off x="5118447" y="4767660"/>
            <a:ext cx="6281873" cy="1770300"/>
          </a:xfrm>
        </p:spPr>
        <p:txBody>
          <a:bodyPr anchor="ctr">
            <a:normAutofit/>
          </a:bodyPr>
          <a:lstStyle/>
          <a:p>
            <a:r>
              <a:rPr lang="en-US" sz="1800" dirty="0"/>
              <a:t>Here we use a </a:t>
            </a:r>
            <a:r>
              <a:rPr lang="en-US" sz="1800" dirty="0" err="1"/>
              <a:t>GridSearchCV</a:t>
            </a:r>
            <a:r>
              <a:rPr lang="en-US" sz="1800" dirty="0"/>
              <a:t> object to determine the best parameters for our tree model.</a:t>
            </a:r>
          </a:p>
        </p:txBody>
      </p:sp>
    </p:spTree>
    <p:extLst>
      <p:ext uri="{BB962C8B-B14F-4D97-AF65-F5344CB8AC3E}">
        <p14:creationId xmlns:p14="http://schemas.microsoft.com/office/powerpoint/2010/main" val="4101200018"/>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229B459C-C8A4-4AC8-BAAA-C1C26F946EAC}"/>
              </a:ext>
            </a:extLst>
          </p:cNvPr>
          <p:cNvSpPr>
            <a:spLocks noGrp="1"/>
          </p:cNvSpPr>
          <p:nvPr>
            <p:ph type="title"/>
          </p:nvPr>
        </p:nvSpPr>
        <p:spPr>
          <a:xfrm>
            <a:off x="888631" y="4760132"/>
            <a:ext cx="3947420" cy="1777829"/>
          </a:xfrm>
        </p:spPr>
        <p:txBody>
          <a:bodyPr>
            <a:normAutofit/>
          </a:bodyPr>
          <a:lstStyle/>
          <a:p>
            <a:r>
              <a:rPr lang="en-US" sz="4000"/>
              <a:t>Tree Confusion Matrix</a:t>
            </a:r>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10;&#10;Description automatically generated with low confidence">
            <a:extLst>
              <a:ext uri="{FF2B5EF4-FFF2-40B4-BE49-F238E27FC236}">
                <a16:creationId xmlns:a16="http://schemas.microsoft.com/office/drawing/2014/main" id="{3692A978-7DF0-4E70-BC22-520B3592E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2695" y="542347"/>
            <a:ext cx="5311288" cy="3359108"/>
          </a:xfrm>
          <a:prstGeom prst="rect">
            <a:avLst/>
          </a:prstGeom>
        </p:spPr>
      </p:pic>
      <p:sp>
        <p:nvSpPr>
          <p:cNvPr id="9" name="Content Placeholder 8">
            <a:extLst>
              <a:ext uri="{FF2B5EF4-FFF2-40B4-BE49-F238E27FC236}">
                <a16:creationId xmlns:a16="http://schemas.microsoft.com/office/drawing/2014/main" id="{EC1C5055-C50B-4200-A2E4-BAEF4C7281D1}"/>
              </a:ext>
            </a:extLst>
          </p:cNvPr>
          <p:cNvSpPr>
            <a:spLocks noGrp="1"/>
          </p:cNvSpPr>
          <p:nvPr>
            <p:ph idx="1"/>
          </p:nvPr>
        </p:nvSpPr>
        <p:spPr>
          <a:xfrm>
            <a:off x="5118447" y="4767660"/>
            <a:ext cx="6281873" cy="1770300"/>
          </a:xfrm>
        </p:spPr>
        <p:txBody>
          <a:bodyPr anchor="ctr">
            <a:normAutofit/>
          </a:bodyPr>
          <a:lstStyle/>
          <a:p>
            <a:r>
              <a:rPr lang="en-US" sz="1800" dirty="0"/>
              <a:t>In the image above we applied our model to our test data. We can see from score and the confusion matrix that our prediction with our model is 83% accurate.</a:t>
            </a:r>
          </a:p>
        </p:txBody>
      </p:sp>
    </p:spTree>
    <p:extLst>
      <p:ext uri="{BB962C8B-B14F-4D97-AF65-F5344CB8AC3E}">
        <p14:creationId xmlns:p14="http://schemas.microsoft.com/office/powerpoint/2010/main" val="4179756087"/>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22750003-C440-4AEA-8028-72C426BD3DC1}"/>
              </a:ext>
            </a:extLst>
          </p:cNvPr>
          <p:cNvSpPr>
            <a:spLocks noGrp="1"/>
          </p:cNvSpPr>
          <p:nvPr>
            <p:ph type="title"/>
          </p:nvPr>
        </p:nvSpPr>
        <p:spPr>
          <a:xfrm>
            <a:off x="888631" y="4760132"/>
            <a:ext cx="3947420" cy="1777829"/>
          </a:xfrm>
        </p:spPr>
        <p:txBody>
          <a:bodyPr>
            <a:normAutofit/>
          </a:bodyPr>
          <a:lstStyle/>
          <a:p>
            <a:r>
              <a:rPr lang="en-US" sz="4000"/>
              <a:t>K Nearest Neighbors Build</a:t>
            </a:r>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539AF1BD-97BA-4623-B33A-19B13FA06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613" y="671951"/>
            <a:ext cx="8397767" cy="3359108"/>
          </a:xfrm>
          <a:prstGeom prst="rect">
            <a:avLst/>
          </a:prstGeom>
        </p:spPr>
      </p:pic>
      <p:sp>
        <p:nvSpPr>
          <p:cNvPr id="9" name="Content Placeholder 8">
            <a:extLst>
              <a:ext uri="{FF2B5EF4-FFF2-40B4-BE49-F238E27FC236}">
                <a16:creationId xmlns:a16="http://schemas.microsoft.com/office/drawing/2014/main" id="{CA348D95-3638-4E7E-AB4E-AF10B886634B}"/>
              </a:ext>
            </a:extLst>
          </p:cNvPr>
          <p:cNvSpPr>
            <a:spLocks noGrp="1"/>
          </p:cNvSpPr>
          <p:nvPr>
            <p:ph idx="1"/>
          </p:nvPr>
        </p:nvSpPr>
        <p:spPr>
          <a:xfrm>
            <a:off x="5118447" y="4767660"/>
            <a:ext cx="6281873" cy="1770300"/>
          </a:xfrm>
        </p:spPr>
        <p:txBody>
          <a:bodyPr anchor="ctr">
            <a:normAutofit/>
          </a:bodyPr>
          <a:lstStyle/>
          <a:p>
            <a:r>
              <a:rPr lang="en-US" sz="1800" dirty="0"/>
              <a:t>Here we use a </a:t>
            </a:r>
            <a:r>
              <a:rPr lang="en-US" sz="1800" dirty="0" err="1"/>
              <a:t>GridSearchCV</a:t>
            </a:r>
            <a:r>
              <a:rPr lang="en-US" sz="1800" dirty="0"/>
              <a:t> object to determine the best parameters for our </a:t>
            </a:r>
            <a:r>
              <a:rPr lang="en-US" sz="1800" dirty="0" err="1"/>
              <a:t>knn</a:t>
            </a:r>
            <a:r>
              <a:rPr lang="en-US" sz="1800" dirty="0"/>
              <a:t> model.</a:t>
            </a:r>
          </a:p>
        </p:txBody>
      </p:sp>
    </p:spTree>
    <p:extLst>
      <p:ext uri="{BB962C8B-B14F-4D97-AF65-F5344CB8AC3E}">
        <p14:creationId xmlns:p14="http://schemas.microsoft.com/office/powerpoint/2010/main" val="166327188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6BCFA5-6C42-4711-B9BA-4A8FD0789F8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Library Imports</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D3FF37C-EF7D-4C15-B5C1-4643551A4E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3143481"/>
            <a:ext cx="11496821" cy="2730496"/>
          </a:xfrm>
          <a:prstGeom prst="rect">
            <a:avLst/>
          </a:prstGeom>
        </p:spPr>
      </p:pic>
    </p:spTree>
    <p:extLst>
      <p:ext uri="{BB962C8B-B14F-4D97-AF65-F5344CB8AC3E}">
        <p14:creationId xmlns:p14="http://schemas.microsoft.com/office/powerpoint/2010/main" val="11110074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175C0C0-D8B3-46A7-915E-FEFAA6DBEC10}"/>
              </a:ext>
            </a:extLst>
          </p:cNvPr>
          <p:cNvSpPr>
            <a:spLocks noGrp="1"/>
          </p:cNvSpPr>
          <p:nvPr>
            <p:ph type="title"/>
          </p:nvPr>
        </p:nvSpPr>
        <p:spPr>
          <a:xfrm>
            <a:off x="888631" y="4760132"/>
            <a:ext cx="3947420" cy="1777829"/>
          </a:xfrm>
        </p:spPr>
        <p:txBody>
          <a:bodyPr>
            <a:normAutofit/>
          </a:bodyPr>
          <a:lstStyle/>
          <a:p>
            <a:r>
              <a:rPr lang="en-US" sz="4000"/>
              <a:t>K Nearest Neighbors Confusion Matrix</a:t>
            </a:r>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30C3D648-D3AE-41A1-93CE-86A97609B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006" y="537560"/>
            <a:ext cx="4744395" cy="3359108"/>
          </a:xfrm>
          <a:prstGeom prst="rect">
            <a:avLst/>
          </a:prstGeom>
        </p:spPr>
      </p:pic>
      <p:sp>
        <p:nvSpPr>
          <p:cNvPr id="9" name="Content Placeholder 8">
            <a:extLst>
              <a:ext uri="{FF2B5EF4-FFF2-40B4-BE49-F238E27FC236}">
                <a16:creationId xmlns:a16="http://schemas.microsoft.com/office/drawing/2014/main" id="{BFD5B1BC-CD0F-40C8-B502-BDE48F31492C}"/>
              </a:ext>
            </a:extLst>
          </p:cNvPr>
          <p:cNvSpPr>
            <a:spLocks noGrp="1"/>
          </p:cNvSpPr>
          <p:nvPr>
            <p:ph idx="1"/>
          </p:nvPr>
        </p:nvSpPr>
        <p:spPr>
          <a:xfrm>
            <a:off x="5118447" y="4767660"/>
            <a:ext cx="6281873" cy="1770300"/>
          </a:xfrm>
        </p:spPr>
        <p:txBody>
          <a:bodyPr anchor="ctr">
            <a:normAutofit/>
          </a:bodyPr>
          <a:lstStyle/>
          <a:p>
            <a:r>
              <a:rPr lang="en-US" sz="1800" dirty="0"/>
              <a:t>In the image above we applied our model to our test data. We can see from score and the confusion matrix that our prediction with our model is 83% accurate.</a:t>
            </a:r>
          </a:p>
        </p:txBody>
      </p:sp>
    </p:spTree>
    <p:extLst>
      <p:ext uri="{BB962C8B-B14F-4D97-AF65-F5344CB8AC3E}">
        <p14:creationId xmlns:p14="http://schemas.microsoft.com/office/powerpoint/2010/main" val="4153331304"/>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4FC28EDF-83C3-4821-B914-C59F81622A07}"/>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a:solidFill>
                  <a:schemeClr val="tx1"/>
                </a:solidFill>
                <a:latin typeface="+mj-lt"/>
                <a:ea typeface="+mj-ea"/>
                <a:cs typeface="+mj-cs"/>
              </a:rPr>
              <a:t>Model Comparison</a:t>
            </a:r>
          </a:p>
        </p:txBody>
      </p:sp>
      <p:sp>
        <p:nvSpPr>
          <p:cNvPr id="34" name="Freeform: Shape 33">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8D552742-8C69-4995-88B6-267C695B6B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041818"/>
            <a:ext cx="10914060" cy="2619373"/>
          </a:xfrm>
          <a:prstGeom prst="rect">
            <a:avLst/>
          </a:prstGeom>
        </p:spPr>
      </p:pic>
      <p:sp>
        <p:nvSpPr>
          <p:cNvPr id="6" name="TextBox 5">
            <a:extLst>
              <a:ext uri="{FF2B5EF4-FFF2-40B4-BE49-F238E27FC236}">
                <a16:creationId xmlns:a16="http://schemas.microsoft.com/office/drawing/2014/main" id="{0901200F-E6CC-4868-AE27-A5E93ECE5489}"/>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By printing the score for each method, we can see that each as accurate as the next. </a:t>
            </a:r>
          </a:p>
        </p:txBody>
      </p:sp>
    </p:spTree>
    <p:extLst>
      <p:ext uri="{BB962C8B-B14F-4D97-AF65-F5344CB8AC3E}">
        <p14:creationId xmlns:p14="http://schemas.microsoft.com/office/powerpoint/2010/main" val="1661907406"/>
      </p:ext>
    </p:extLst>
  </p:cSld>
  <p:clrMapOvr>
    <a:overrideClrMapping bg1="dk1" tx1="lt1" bg2="dk2" tx2="lt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7028CF-C28C-4B20-A5E0-234FA2ED4014}"/>
              </a:ext>
            </a:extLst>
          </p:cNvPr>
          <p:cNvSpPr>
            <a:spLocks noGrp="1"/>
          </p:cNvSpPr>
          <p:nvPr>
            <p:ph type="title"/>
          </p:nvPr>
        </p:nvSpPr>
        <p:spPr>
          <a:xfrm>
            <a:off x="2311147" y="365760"/>
            <a:ext cx="7569706" cy="1288238"/>
          </a:xfrm>
        </p:spPr>
        <p:txBody>
          <a:bodyPr anchor="ctr">
            <a:normAutofit/>
          </a:bodyPr>
          <a:lstStyle/>
          <a:p>
            <a:pPr algn="ctr"/>
            <a:r>
              <a:rPr lang="en-US" dirty="0"/>
              <a:t>Discussion</a:t>
            </a:r>
            <a:endParaRPr lang="en-US"/>
          </a:p>
        </p:txBody>
      </p:sp>
      <p:sp>
        <p:nvSpPr>
          <p:cNvPr id="3" name="Content Placeholder 2">
            <a:extLst>
              <a:ext uri="{FF2B5EF4-FFF2-40B4-BE49-F238E27FC236}">
                <a16:creationId xmlns:a16="http://schemas.microsoft.com/office/drawing/2014/main" id="{E8AFAC3A-6C4C-4D83-8E6A-CBA7CBAF7628}"/>
              </a:ext>
            </a:extLst>
          </p:cNvPr>
          <p:cNvSpPr>
            <a:spLocks noGrp="1"/>
          </p:cNvSpPr>
          <p:nvPr>
            <p:ph idx="1"/>
          </p:nvPr>
        </p:nvSpPr>
        <p:spPr>
          <a:xfrm>
            <a:off x="2165569" y="1956816"/>
            <a:ext cx="7860863" cy="4024884"/>
          </a:xfrm>
        </p:spPr>
        <p:txBody>
          <a:bodyPr anchor="t">
            <a:normAutofit/>
          </a:bodyPr>
          <a:lstStyle/>
          <a:p>
            <a:r>
              <a:rPr lang="en-US" sz="2400"/>
              <a:t>To conclude there are many different ways to skin a cat, but the idea is the same. In this report we have reviewed the general method for Data Science using SpaceX data as a platform. We discussed different means of obtaining data, different ways to explore that data, and different ways to visualize it. We also discussed machine learning methods used to quickly relate data. After a model is built, we can repeat the process and continue to refine our models and understand our information more and more.</a:t>
            </a:r>
          </a:p>
        </p:txBody>
      </p:sp>
    </p:spTree>
    <p:extLst>
      <p:ext uri="{BB962C8B-B14F-4D97-AF65-F5344CB8AC3E}">
        <p14:creationId xmlns:p14="http://schemas.microsoft.com/office/powerpoint/2010/main" val="18696578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6579E2-5B32-48F6-BA97-EB1843E33C05}"/>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Functions to Select Data</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34B3428-8146-4686-9FD2-39A7ECB561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567" y="2795681"/>
            <a:ext cx="5455917" cy="3259910"/>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32EF9AB-499D-4A10-8D4E-4DD959FC0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3273074"/>
            <a:ext cx="5455917" cy="2305125"/>
          </a:xfrm>
          <a:prstGeom prst="rect">
            <a:avLst/>
          </a:prstGeom>
        </p:spPr>
      </p:pic>
    </p:spTree>
    <p:extLst>
      <p:ext uri="{BB962C8B-B14F-4D97-AF65-F5344CB8AC3E}">
        <p14:creationId xmlns:p14="http://schemas.microsoft.com/office/powerpoint/2010/main" val="3403701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F3A6A5-7B9E-49EC-B89C-2B0CC6BA6EA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Loading JSON</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96A0E95-DDA2-4964-96AB-6335E3F788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7175" y="2509911"/>
            <a:ext cx="8242550" cy="3997637"/>
          </a:xfrm>
          <a:prstGeom prst="rect">
            <a:avLst/>
          </a:prstGeom>
        </p:spPr>
      </p:pic>
    </p:spTree>
    <p:extLst>
      <p:ext uri="{BB962C8B-B14F-4D97-AF65-F5344CB8AC3E}">
        <p14:creationId xmlns:p14="http://schemas.microsoft.com/office/powerpoint/2010/main" val="3197134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24393</TotalTime>
  <Words>2433</Words>
  <Application>Microsoft Office PowerPoint</Application>
  <PresentationFormat>Widescreen</PresentationFormat>
  <Paragraphs>160</Paragraphs>
  <Slides>72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Calibri</vt:lpstr>
      <vt:lpstr>Calibri Light</vt:lpstr>
      <vt:lpstr>Office Theme</vt:lpstr>
      <vt:lpstr>Taking Off (and Landing) with SpaceX: An Exploratory Data Analysis of SpaceX Launch Trends</vt:lpstr>
      <vt:lpstr>Table of Contents</vt:lpstr>
      <vt:lpstr>Abstract</vt:lpstr>
      <vt:lpstr>Introduction and Research Review</vt:lpstr>
      <vt:lpstr>DATA COLLECTION</vt:lpstr>
      <vt:lpstr>Data Collection with Python</vt:lpstr>
      <vt:lpstr>Library Imports</vt:lpstr>
      <vt:lpstr>Functions to Select Data</vt:lpstr>
      <vt:lpstr>Loading JSON</vt:lpstr>
      <vt:lpstr>Building DF</vt:lpstr>
      <vt:lpstr>PowerPoint Presentation</vt:lpstr>
      <vt:lpstr>Dropping the Nulls</vt:lpstr>
      <vt:lpstr>Data Collection with Pandas</vt:lpstr>
      <vt:lpstr>Obtained a JSON using Request</vt:lpstr>
      <vt:lpstr>Built and Cleaned our new DF</vt:lpstr>
      <vt:lpstr>Applied the Functions</vt:lpstr>
      <vt:lpstr>Dropped Nulls and Stored the DF</vt:lpstr>
      <vt:lpstr>Data Collection with Web Scraping</vt:lpstr>
      <vt:lpstr>Importing requests and BeautifulSoup</vt:lpstr>
      <vt:lpstr>Obtaining the URL</vt:lpstr>
      <vt:lpstr>Defining the Functions</vt:lpstr>
      <vt:lpstr>Obtaining the Tables</vt:lpstr>
      <vt:lpstr>Obtaining Column Names</vt:lpstr>
      <vt:lpstr>Creating a DataFrame</vt:lpstr>
      <vt:lpstr>Viewing the New DataFrame</vt:lpstr>
      <vt:lpstr>Navigating Databases with SQL</vt:lpstr>
      <vt:lpstr>Select in SQL</vt:lpstr>
      <vt:lpstr>Select Where with SQL</vt:lpstr>
      <vt:lpstr>Selecting aggregates with SQL</vt:lpstr>
      <vt:lpstr>Multiple conditions with SQL</vt:lpstr>
      <vt:lpstr>Complications</vt:lpstr>
      <vt:lpstr>CREATING AND USING A DASHBOARD</vt:lpstr>
      <vt:lpstr>Dashboard imports</vt:lpstr>
      <vt:lpstr>Dashboard Dropdown</vt:lpstr>
      <vt:lpstr>Dashboard PieChart</vt:lpstr>
      <vt:lpstr>Dashboard ScatterPlot</vt:lpstr>
      <vt:lpstr>EDA - Wrangling</vt:lpstr>
      <vt:lpstr>Value Count and Nulls</vt:lpstr>
      <vt:lpstr>Creating the Class Column</vt:lpstr>
      <vt:lpstr>Data Visualization</vt:lpstr>
      <vt:lpstr>EDA- Visualization</vt:lpstr>
      <vt:lpstr>Imports</vt:lpstr>
      <vt:lpstr>Launch Site Vs Flight number</vt:lpstr>
      <vt:lpstr>Launch Success by Payload Mass per Site</vt:lpstr>
      <vt:lpstr>Launch Success by Orbit</vt:lpstr>
      <vt:lpstr>Launch Success in Orbits by Payload Mass</vt:lpstr>
      <vt:lpstr>Viewing Success for each Orbit.</vt:lpstr>
      <vt:lpstr>One-hot-encoding</vt:lpstr>
      <vt:lpstr>EDA with Folium Maps</vt:lpstr>
      <vt:lpstr>Imports and Data Load</vt:lpstr>
      <vt:lpstr>Creating the Map Object</vt:lpstr>
      <vt:lpstr>Marker Clusters</vt:lpstr>
      <vt:lpstr>Overlaying Objects</vt:lpstr>
      <vt:lpstr>Nasa Launch Site Map</vt:lpstr>
      <vt:lpstr>Marker Cluster Example</vt:lpstr>
      <vt:lpstr>Railway Image</vt:lpstr>
      <vt:lpstr>Ocean Image</vt:lpstr>
      <vt:lpstr>Prediction Models</vt:lpstr>
      <vt:lpstr>Imports</vt:lpstr>
      <vt:lpstr>Data Used</vt:lpstr>
      <vt:lpstr>Defining the Confusion Matrix</vt:lpstr>
      <vt:lpstr>Building Test and Train Sets</vt:lpstr>
      <vt:lpstr>Logistic Regression Build</vt:lpstr>
      <vt:lpstr>Logistic Regession Confusion Matrix</vt:lpstr>
      <vt:lpstr>Support Vector Machine Build</vt:lpstr>
      <vt:lpstr>Support Vector Machine Confusion Matrix</vt:lpstr>
      <vt:lpstr>Tree Build</vt:lpstr>
      <vt:lpstr>Tree Confusion Matrix</vt:lpstr>
      <vt:lpstr>K Nearest Neighbors Build</vt:lpstr>
      <vt:lpstr>K Nearest Neighbors Confusion Matrix</vt:lpstr>
      <vt:lpstr>Model Comparison</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Taking Off (and Landing) with SpaceX: An Exploratory Data Analysis of SpaceX Launch Trends</dc:title>
  <dc:creator>Evan Noel</dc:creator>
  <cp:lastModifiedBy>Evan Noel</cp:lastModifiedBy>
  <cp:revision>8</cp:revision>
  <dcterms:created xsi:type="dcterms:W3CDTF">2021-09-30T00:30:37Z</dcterms:created>
  <dcterms:modified xsi:type="dcterms:W3CDTF">2021-10-24T22:31:21Z</dcterms:modified>
</cp:coreProperties>
</file>